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216" r:id="rId2"/>
    <p:sldId id="1228" r:id="rId3"/>
    <p:sldId id="1264" r:id="rId4"/>
    <p:sldId id="1219" r:id="rId5"/>
    <p:sldId id="1266" r:id="rId6"/>
    <p:sldId id="1267" r:id="rId7"/>
    <p:sldId id="1268" r:id="rId8"/>
    <p:sldId id="1265" r:id="rId9"/>
    <p:sldId id="1222" r:id="rId10"/>
    <p:sldId id="1277" r:id="rId11"/>
    <p:sldId id="1249" r:id="rId12"/>
    <p:sldId id="1276" r:id="rId13"/>
    <p:sldId id="1278" r:id="rId14"/>
    <p:sldId id="1269" r:id="rId15"/>
    <p:sldId id="1274" r:id="rId16"/>
    <p:sldId id="1279" r:id="rId17"/>
    <p:sldId id="1290" r:id="rId18"/>
    <p:sldId id="1291" r:id="rId19"/>
    <p:sldId id="1270" r:id="rId20"/>
    <p:sldId id="1271" r:id="rId21"/>
    <p:sldId id="1272" r:id="rId22"/>
    <p:sldId id="1273" r:id="rId23"/>
    <p:sldId id="1275" r:id="rId24"/>
    <p:sldId id="1281" r:id="rId25"/>
    <p:sldId id="1282" r:id="rId26"/>
    <p:sldId id="1283" r:id="rId27"/>
    <p:sldId id="1284" r:id="rId28"/>
    <p:sldId id="1285" r:id="rId29"/>
    <p:sldId id="1286" r:id="rId30"/>
    <p:sldId id="1287" r:id="rId31"/>
    <p:sldId id="1288" r:id="rId32"/>
    <p:sldId id="1289" r:id="rId33"/>
    <p:sldId id="1235" r:id="rId34"/>
    <p:sldId id="1280" r:id="rId35"/>
    <p:sldId id="1236" r:id="rId36"/>
    <p:sldId id="1237" r:id="rId37"/>
    <p:sldId id="1231" r:id="rId38"/>
    <p:sldId id="123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C7C"/>
    <a:srgbClr val="FFFFFF"/>
    <a:srgbClr val="595959"/>
    <a:srgbClr val="5D9263"/>
    <a:srgbClr val="E2A47A"/>
    <a:srgbClr val="EEB488"/>
    <a:srgbClr val="F7C192"/>
    <a:srgbClr val="F7E1D1"/>
    <a:srgbClr val="DFB895"/>
    <a:srgbClr val="D8B1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84" autoAdjust="0"/>
    <p:restoredTop sz="96429" autoAdjust="0"/>
  </p:normalViewPr>
  <p:slideViewPr>
    <p:cSldViewPr snapToGrid="0">
      <p:cViewPr varScale="1">
        <p:scale>
          <a:sx n="67" d="100"/>
          <a:sy n="67" d="100"/>
        </p:scale>
        <p:origin x="772" y="48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327472"/>
        <c:axId val="1373333456"/>
      </c:lineChart>
      <c:catAx>
        <c:axId val="1373327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333456"/>
        <c:crosses val="autoZero"/>
        <c:auto val="1"/>
        <c:lblAlgn val="ctr"/>
        <c:lblOffset val="100"/>
        <c:noMultiLvlLbl val="0"/>
      </c:catAx>
      <c:valAx>
        <c:axId val="1373333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327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0.64652</cdr:x>
      <cdr:y>0.81005</cdr:y>
    </cdr:from>
    <cdr:to>
      <cdr:x>1</cdr:x>
      <cdr:y>0.96825</cdr:y>
    </cdr:to>
    <cdr:sp macro="" textlink="">
      <cdr:nvSpPr>
        <cdr:cNvPr id="2" name="TextBox 15">
          <a:extLst xmlns:a="http://schemas.openxmlformats.org/drawingml/2006/main">
            <a:ext uri="{FF2B5EF4-FFF2-40B4-BE49-F238E27FC236}">
              <a16:creationId xmlns:a16="http://schemas.microsoft.com/office/drawing/2014/main" id="{DAE61C77-0D2D-4CBD-9AFB-123478F16548}"/>
            </a:ext>
          </a:extLst>
        </cdr:cNvPr>
        <cdr:cNvSpPr txBox="1"/>
      </cdr:nvSpPr>
      <cdr:spPr>
        <a:xfrm xmlns:a="http://schemas.openxmlformats.org/drawingml/2006/main">
          <a:off x="3605038" y="2363804"/>
          <a:ext cx="1971059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2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rPr>
            <a:t>고객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2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98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2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9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3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75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70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6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669E6D"/>
          </a:fgClr>
          <a:bgClr>
            <a:srgbClr val="5D926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24714" y="3863852"/>
            <a:ext cx="4688223" cy="2994148"/>
            <a:chOff x="-24714" y="3863852"/>
            <a:chExt cx="4688223" cy="2994148"/>
          </a:xfrm>
        </p:grpSpPr>
        <p:sp>
          <p:nvSpPr>
            <p:cNvPr id="367" name="자유형 366"/>
            <p:cNvSpPr/>
            <p:nvPr/>
          </p:nvSpPr>
          <p:spPr>
            <a:xfrm>
              <a:off x="-24714" y="4605895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자유형 367"/>
            <p:cNvSpPr/>
            <p:nvPr/>
          </p:nvSpPr>
          <p:spPr>
            <a:xfrm>
              <a:off x="-8238" y="4423719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9" name="자유형 368"/>
            <p:cNvSpPr/>
            <p:nvPr/>
          </p:nvSpPr>
          <p:spPr>
            <a:xfrm>
              <a:off x="23446" y="3863852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자유형 369"/>
            <p:cNvSpPr/>
            <p:nvPr/>
          </p:nvSpPr>
          <p:spPr>
            <a:xfrm>
              <a:off x="-11723" y="4243754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자유형 370"/>
            <p:cNvSpPr/>
            <p:nvPr/>
          </p:nvSpPr>
          <p:spPr>
            <a:xfrm>
              <a:off x="-11723" y="439615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자유형 371"/>
            <p:cNvSpPr/>
            <p:nvPr/>
          </p:nvSpPr>
          <p:spPr>
            <a:xfrm>
              <a:off x="0" y="4165600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자유형 372"/>
            <p:cNvSpPr/>
            <p:nvPr/>
          </p:nvSpPr>
          <p:spPr>
            <a:xfrm>
              <a:off x="0" y="5149850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4" name="직선 연결선 373"/>
            <p:cNvCxnSpPr/>
            <p:nvPr/>
          </p:nvCxnSpPr>
          <p:spPr>
            <a:xfrm>
              <a:off x="4663509" y="5604727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자유형 374"/>
            <p:cNvSpPr/>
            <p:nvPr/>
          </p:nvSpPr>
          <p:spPr>
            <a:xfrm>
              <a:off x="9525" y="5400675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자유형 375"/>
            <p:cNvSpPr/>
            <p:nvPr/>
          </p:nvSpPr>
          <p:spPr>
            <a:xfrm>
              <a:off x="3105150" y="5638800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자유형 376"/>
            <p:cNvSpPr/>
            <p:nvPr/>
          </p:nvSpPr>
          <p:spPr>
            <a:xfrm>
              <a:off x="3600450" y="5638800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522827" y="6772"/>
            <a:ext cx="4688223" cy="2994148"/>
            <a:chOff x="7522827" y="6772"/>
            <a:chExt cx="4688223" cy="2994148"/>
          </a:xfrm>
        </p:grpSpPr>
        <p:sp>
          <p:nvSpPr>
            <p:cNvPr id="378" name="자유형 377"/>
            <p:cNvSpPr/>
            <p:nvPr/>
          </p:nvSpPr>
          <p:spPr>
            <a:xfrm rot="10800000">
              <a:off x="8798182" y="950948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 378"/>
            <p:cNvSpPr/>
            <p:nvPr/>
          </p:nvSpPr>
          <p:spPr>
            <a:xfrm rot="10800000">
              <a:off x="8256887" y="1188902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자유형 379"/>
            <p:cNvSpPr/>
            <p:nvPr/>
          </p:nvSpPr>
          <p:spPr>
            <a:xfrm rot="10800000">
              <a:off x="8341167" y="2676703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자유형 380"/>
            <p:cNvSpPr/>
            <p:nvPr/>
          </p:nvSpPr>
          <p:spPr>
            <a:xfrm rot="10800000">
              <a:off x="9935504" y="2327941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자유형 381"/>
            <p:cNvSpPr/>
            <p:nvPr/>
          </p:nvSpPr>
          <p:spPr>
            <a:xfrm rot="10800000">
              <a:off x="9818274" y="191763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자유형 382"/>
            <p:cNvSpPr/>
            <p:nvPr/>
          </p:nvSpPr>
          <p:spPr>
            <a:xfrm rot="10800000">
              <a:off x="9500286" y="1562522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자유형 383"/>
            <p:cNvSpPr/>
            <p:nvPr/>
          </p:nvSpPr>
          <p:spPr>
            <a:xfrm rot="10800000">
              <a:off x="7779436" y="635422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5" name="직선 연결선 384"/>
            <p:cNvCxnSpPr/>
            <p:nvPr/>
          </p:nvCxnSpPr>
          <p:spPr>
            <a:xfrm rot="10800000">
              <a:off x="7522827" y="13550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자유형 385"/>
            <p:cNvSpPr/>
            <p:nvPr/>
          </p:nvSpPr>
          <p:spPr>
            <a:xfrm rot="10800000">
              <a:off x="7633386" y="16297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자유형 386"/>
            <p:cNvSpPr/>
            <p:nvPr/>
          </p:nvSpPr>
          <p:spPr>
            <a:xfrm rot="10800000">
              <a:off x="8281086" y="6772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자유형 387"/>
            <p:cNvSpPr/>
            <p:nvPr/>
          </p:nvSpPr>
          <p:spPr>
            <a:xfrm rot="10800000">
              <a:off x="7871511" y="25822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141989" y="2095501"/>
            <a:ext cx="5993765" cy="2603500"/>
            <a:chOff x="3046739" y="2095501"/>
            <a:chExt cx="5993765" cy="2603500"/>
          </a:xfrm>
        </p:grpSpPr>
        <p:sp>
          <p:nvSpPr>
            <p:cNvPr id="11" name="직사각형 10"/>
            <p:cNvSpPr/>
            <p:nvPr/>
          </p:nvSpPr>
          <p:spPr>
            <a:xfrm>
              <a:off x="3262539" y="2095501"/>
              <a:ext cx="5581017" cy="2603500"/>
            </a:xfrm>
            <a:prstGeom prst="rect">
              <a:avLst/>
            </a:prstGeom>
            <a:gradFill flip="none" rotWithShape="1">
              <a:gsLst>
                <a:gs pos="5000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</a:gsLst>
              <a:lin ang="6900000" scaled="0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69850" h="1016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prstClr val="white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맞춤 옷 제작을 위한 스마트 줄자</a:t>
              </a:r>
            </a:p>
            <a:p>
              <a:pPr lvl="0" algn="ctr"/>
              <a:r>
                <a:rPr lang="en-US" altLang="ko-KR" sz="6000" dirty="0" err="1">
                  <a:solidFill>
                    <a:prstClr val="white"/>
                  </a:solidFill>
                  <a:latin typeface="a바른생각" panose="02020600000000000000" pitchFamily="18" charset="-127"/>
                  <a:ea typeface="a바른생각" panose="02020600000000000000" pitchFamily="18" charset="-127"/>
                  <a:cs typeface="함초롬돋움" panose="020B0604000101010101" pitchFamily="50" charset="-127"/>
                </a:rPr>
                <a:t>ForD</a:t>
              </a:r>
              <a:r>
                <a:rPr lang="en-US" altLang="ko-KR" dirty="0" err="1">
                  <a:solidFill>
                    <a:prstClr val="white"/>
                  </a:solidFill>
                  <a:latin typeface="a바른생각" panose="02020600000000000000" pitchFamily="18" charset="-127"/>
                  <a:ea typeface="a바른생각" panose="02020600000000000000" pitchFamily="18" charset="-127"/>
                  <a:cs typeface="함초롬돋움" panose="020B0604000101010101" pitchFamily="50" charset="-127"/>
                </a:rPr>
                <a:t>esign</a:t>
              </a:r>
              <a:endParaRPr lang="en-US" altLang="ko-KR" sz="3600" dirty="0">
                <a:solidFill>
                  <a:prstClr val="white"/>
                </a:solidFill>
                <a:latin typeface="a바른생각" panose="02020600000000000000" pitchFamily="18" charset="-127"/>
                <a:ea typeface="a바른생각" panose="02020600000000000000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 rot="16200000">
              <a:off x="3158599" y="4435318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 rot="16200000">
              <a:off x="3090759" y="4435318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 rot="16200000">
              <a:off x="3158599" y="4167626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 rot="16200000">
              <a:off x="3090759" y="4167626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 rot="16200000">
              <a:off x="3158599" y="3899934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 rot="16200000">
              <a:off x="3090759" y="3899934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 rot="16200000">
              <a:off x="3158599" y="363224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 rot="16200000">
              <a:off x="3090759" y="363224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 rot="16200000">
              <a:off x="3158599" y="3364550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 rot="16200000">
              <a:off x="3090759" y="3364550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 rot="16200000">
              <a:off x="3158599" y="3096858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 rot="16200000">
              <a:off x="3090759" y="3096858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 rot="16200000">
              <a:off x="3158599" y="2829166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 rot="16200000">
              <a:off x="3090759" y="2829166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 rot="16200000">
              <a:off x="3158599" y="2561474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 rot="16200000">
              <a:off x="3090759" y="2561474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 rot="16200000">
              <a:off x="3158599" y="229378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 rot="16200000">
              <a:off x="3090759" y="229378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 rot="16200000">
              <a:off x="8845024" y="4406743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 rot="16200000">
              <a:off x="8967684" y="4406743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 rot="16200000">
              <a:off x="8845024" y="4139051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 rot="16200000">
              <a:off x="8967684" y="4139051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 rot="16200000">
              <a:off x="8845024" y="3871359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 rot="16200000">
              <a:off x="8967684" y="3871359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 rot="16200000">
              <a:off x="8845024" y="3603667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 rot="16200000">
              <a:off x="8967684" y="3603667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직사각형 238"/>
            <p:cNvSpPr/>
            <p:nvPr/>
          </p:nvSpPr>
          <p:spPr>
            <a:xfrm rot="16200000">
              <a:off x="8845024" y="3335975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 rot="16200000">
              <a:off x="8967684" y="3335975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 rot="16200000">
              <a:off x="8845024" y="306828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직사각형 241"/>
            <p:cNvSpPr/>
            <p:nvPr/>
          </p:nvSpPr>
          <p:spPr>
            <a:xfrm rot="16200000">
              <a:off x="8967684" y="306828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 rot="16200000">
              <a:off x="8845024" y="2800590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 rot="16200000">
              <a:off x="8967684" y="2800590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 rot="16200000">
              <a:off x="8845024" y="2532898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16200000">
              <a:off x="8967684" y="2532898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16200000">
              <a:off x="8845024" y="2265206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16200000">
              <a:off x="8967684" y="2265206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6617050" y="5091986"/>
            <a:ext cx="360868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latinLnBrk="0"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지도교수 </a:t>
            </a:r>
            <a:r>
              <a:rPr lang="ko-KR" altLang="en-US" sz="2800" kern="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이관우</a:t>
            </a:r>
            <a:r>
              <a:rPr lang="ko-KR" altLang="en-US" sz="2800" kern="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교수님</a:t>
            </a:r>
            <a:endParaRPr lang="en-US" altLang="ko-KR" sz="2800" kern="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 lvl="0" algn="r" latinLnBrk="0">
              <a:defRPr/>
            </a:pPr>
            <a:r>
              <a:rPr lang="en-US" altLang="ko-KR" sz="2800" kern="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1771055 </a:t>
            </a:r>
            <a:r>
              <a:rPr lang="ko-KR" altLang="en-US" sz="2800" kern="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김정현</a:t>
            </a:r>
            <a:endParaRPr lang="en-US" altLang="ko-KR" sz="2800" kern="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 lvl="0" algn="r" latinLnBrk="0">
              <a:defRPr/>
            </a:pPr>
            <a:r>
              <a:rPr lang="en-US" altLang="ko-KR" sz="2800" kern="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1771164 </a:t>
            </a:r>
            <a:r>
              <a:rPr lang="ko-KR" altLang="en-US" sz="2800" kern="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유혜진</a:t>
            </a:r>
            <a:endParaRPr lang="en-US" altLang="ko-KR" sz="2800" kern="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grpSp>
        <p:nvGrpSpPr>
          <p:cNvPr id="397" name="그룹 396"/>
          <p:cNvGrpSpPr/>
          <p:nvPr/>
        </p:nvGrpSpPr>
        <p:grpSpPr>
          <a:xfrm rot="5400000">
            <a:off x="8802126" y="3446505"/>
            <a:ext cx="3790747" cy="2994148"/>
            <a:chOff x="7522827" y="6772"/>
            <a:chExt cx="4688223" cy="2994148"/>
          </a:xfrm>
        </p:grpSpPr>
        <p:sp>
          <p:nvSpPr>
            <p:cNvPr id="398" name="자유형 397"/>
            <p:cNvSpPr/>
            <p:nvPr/>
          </p:nvSpPr>
          <p:spPr>
            <a:xfrm rot="10800000">
              <a:off x="8798182" y="950948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자유형 398"/>
            <p:cNvSpPr/>
            <p:nvPr/>
          </p:nvSpPr>
          <p:spPr>
            <a:xfrm rot="10800000">
              <a:off x="8256887" y="1188902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자유형 399"/>
            <p:cNvSpPr/>
            <p:nvPr/>
          </p:nvSpPr>
          <p:spPr>
            <a:xfrm rot="10800000">
              <a:off x="8341168" y="2676703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자유형 400"/>
            <p:cNvSpPr/>
            <p:nvPr/>
          </p:nvSpPr>
          <p:spPr>
            <a:xfrm rot="10800000">
              <a:off x="9935504" y="2327941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자유형 401"/>
            <p:cNvSpPr/>
            <p:nvPr/>
          </p:nvSpPr>
          <p:spPr>
            <a:xfrm rot="10800000">
              <a:off x="9818274" y="191763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자유형 402"/>
            <p:cNvSpPr/>
            <p:nvPr/>
          </p:nvSpPr>
          <p:spPr>
            <a:xfrm rot="10800000">
              <a:off x="9500286" y="1562522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자유형 403"/>
            <p:cNvSpPr/>
            <p:nvPr/>
          </p:nvSpPr>
          <p:spPr>
            <a:xfrm rot="10800000">
              <a:off x="7779436" y="635422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5" name="직선 연결선 404"/>
            <p:cNvCxnSpPr/>
            <p:nvPr/>
          </p:nvCxnSpPr>
          <p:spPr>
            <a:xfrm rot="10800000">
              <a:off x="7522827" y="13550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자유형 405"/>
            <p:cNvSpPr/>
            <p:nvPr/>
          </p:nvSpPr>
          <p:spPr>
            <a:xfrm rot="10800000">
              <a:off x="7633386" y="16297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자유형 406"/>
            <p:cNvSpPr/>
            <p:nvPr/>
          </p:nvSpPr>
          <p:spPr>
            <a:xfrm rot="10800000">
              <a:off x="8281086" y="6772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자유형 407"/>
            <p:cNvSpPr/>
            <p:nvPr/>
          </p:nvSpPr>
          <p:spPr>
            <a:xfrm rot="10800000">
              <a:off x="7871511" y="25822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9" name="그룹 408"/>
          <p:cNvGrpSpPr/>
          <p:nvPr/>
        </p:nvGrpSpPr>
        <p:grpSpPr>
          <a:xfrm rot="16200000">
            <a:off x="-379580" y="398299"/>
            <a:ext cx="3790747" cy="2994148"/>
            <a:chOff x="7522827" y="6772"/>
            <a:chExt cx="4688223" cy="2994148"/>
          </a:xfrm>
        </p:grpSpPr>
        <p:sp>
          <p:nvSpPr>
            <p:cNvPr id="410" name="자유형 409"/>
            <p:cNvSpPr/>
            <p:nvPr/>
          </p:nvSpPr>
          <p:spPr>
            <a:xfrm rot="10800000">
              <a:off x="8798182" y="950948"/>
              <a:ext cx="3412868" cy="1307929"/>
            </a:xfrm>
            <a:custGeom>
              <a:avLst/>
              <a:gdLst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68130 w 3476368"/>
                <a:gd name="connsiteY2" fmla="*/ 477795 h 1301579"/>
                <a:gd name="connsiteX3" fmla="*/ 3476368 w 3476368"/>
                <a:gd name="connsiteY3" fmla="*/ 0 h 1301579"/>
                <a:gd name="connsiteX0" fmla="*/ 0 w 3476368"/>
                <a:gd name="connsiteY0" fmla="*/ 1301579 h 1301579"/>
                <a:gd name="connsiteX1" fmla="*/ 2380736 w 3476368"/>
                <a:gd name="connsiteY1" fmla="*/ 1293341 h 1301579"/>
                <a:gd name="connsiteX2" fmla="*/ 3404630 w 3476368"/>
                <a:gd name="connsiteY2" fmla="*/ 452395 h 1301579"/>
                <a:gd name="connsiteX3" fmla="*/ 3476368 w 3476368"/>
                <a:gd name="connsiteY3" fmla="*/ 0 h 1301579"/>
                <a:gd name="connsiteX0" fmla="*/ 0 w 3431918"/>
                <a:gd name="connsiteY0" fmla="*/ 1301579 h 1301579"/>
                <a:gd name="connsiteX1" fmla="*/ 2380736 w 3431918"/>
                <a:gd name="connsiteY1" fmla="*/ 1293341 h 1301579"/>
                <a:gd name="connsiteX2" fmla="*/ 3404630 w 3431918"/>
                <a:gd name="connsiteY2" fmla="*/ 452395 h 1301579"/>
                <a:gd name="connsiteX3" fmla="*/ 3431918 w 3431918"/>
                <a:gd name="connsiteY3" fmla="*/ 0 h 1301579"/>
                <a:gd name="connsiteX0" fmla="*/ 0 w 3404630"/>
                <a:gd name="connsiteY0" fmla="*/ 1301579 h 1301579"/>
                <a:gd name="connsiteX1" fmla="*/ 2380736 w 3404630"/>
                <a:gd name="connsiteY1" fmla="*/ 1293341 h 1301579"/>
                <a:gd name="connsiteX2" fmla="*/ 3404630 w 3404630"/>
                <a:gd name="connsiteY2" fmla="*/ 452395 h 1301579"/>
                <a:gd name="connsiteX3" fmla="*/ 3393818 w 3404630"/>
                <a:gd name="connsiteY3" fmla="*/ 0 h 1301579"/>
                <a:gd name="connsiteX0" fmla="*/ 0 w 3412868"/>
                <a:gd name="connsiteY0" fmla="*/ 1307929 h 1307929"/>
                <a:gd name="connsiteX1" fmla="*/ 2380736 w 3412868"/>
                <a:gd name="connsiteY1" fmla="*/ 1299691 h 1307929"/>
                <a:gd name="connsiteX2" fmla="*/ 3404630 w 3412868"/>
                <a:gd name="connsiteY2" fmla="*/ 458745 h 1307929"/>
                <a:gd name="connsiteX3" fmla="*/ 3412868 w 3412868"/>
                <a:gd name="connsiteY3" fmla="*/ 0 h 130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868" h="1307929">
                  <a:moveTo>
                    <a:pt x="0" y="1307929"/>
                  </a:moveTo>
                  <a:lnTo>
                    <a:pt x="2380736" y="1299691"/>
                  </a:lnTo>
                  <a:lnTo>
                    <a:pt x="3404630" y="458745"/>
                  </a:lnTo>
                  <a:lnTo>
                    <a:pt x="3412868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자유형 410"/>
            <p:cNvSpPr/>
            <p:nvPr/>
          </p:nvSpPr>
          <p:spPr>
            <a:xfrm rot="10800000">
              <a:off x="8256887" y="1188902"/>
              <a:ext cx="3937687" cy="1252151"/>
            </a:xfrm>
            <a:custGeom>
              <a:avLst/>
              <a:gdLst>
                <a:gd name="connsiteX0" fmla="*/ 0 w 3937687"/>
                <a:gd name="connsiteY0" fmla="*/ 1252151 h 1252151"/>
                <a:gd name="connsiteX1" fmla="*/ 1985319 w 3937687"/>
                <a:gd name="connsiteY1" fmla="*/ 1252151 h 1252151"/>
                <a:gd name="connsiteX2" fmla="*/ 2965622 w 3937687"/>
                <a:gd name="connsiteY2" fmla="*/ 469557 h 1252151"/>
                <a:gd name="connsiteX3" fmla="*/ 2957384 w 3937687"/>
                <a:gd name="connsiteY3" fmla="*/ 8238 h 1252151"/>
                <a:gd name="connsiteX4" fmla="*/ 3937687 w 3937687"/>
                <a:gd name="connsiteY4" fmla="*/ 0 h 125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687" h="1252151">
                  <a:moveTo>
                    <a:pt x="0" y="1252151"/>
                  </a:moveTo>
                  <a:lnTo>
                    <a:pt x="1985319" y="1252151"/>
                  </a:lnTo>
                  <a:lnTo>
                    <a:pt x="2965622" y="469557"/>
                  </a:lnTo>
                  <a:lnTo>
                    <a:pt x="2957384" y="8238"/>
                  </a:lnTo>
                  <a:lnTo>
                    <a:pt x="3937687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자유형 411"/>
            <p:cNvSpPr/>
            <p:nvPr/>
          </p:nvSpPr>
          <p:spPr>
            <a:xfrm rot="10800000">
              <a:off x="8341168" y="2676703"/>
              <a:ext cx="3821723" cy="324217"/>
            </a:xfrm>
            <a:custGeom>
              <a:avLst/>
              <a:gdLst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11723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59016 w 3821723"/>
                <a:gd name="connsiteY4" fmla="*/ 1992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187569 h 246184"/>
                <a:gd name="connsiteX0" fmla="*/ 0 w 3821723"/>
                <a:gd name="connsiteY0" fmla="*/ 246184 h 246184"/>
                <a:gd name="connsiteX1" fmla="*/ 1875692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246184 h 246184"/>
                <a:gd name="connsiteX1" fmla="*/ 1617784 w 3821723"/>
                <a:gd name="connsiteY1" fmla="*/ 246184 h 246184"/>
                <a:gd name="connsiteX2" fmla="*/ 2039816 w 3821723"/>
                <a:gd name="connsiteY2" fmla="*/ 6960 h 246184"/>
                <a:gd name="connsiteX3" fmla="*/ 3106616 w 3821723"/>
                <a:gd name="connsiteY3" fmla="*/ 0 h 246184"/>
                <a:gd name="connsiteX4" fmla="*/ 3275685 w 3821723"/>
                <a:gd name="connsiteY4" fmla="*/ 237392 h 246184"/>
                <a:gd name="connsiteX5" fmla="*/ 3821723 w 3821723"/>
                <a:gd name="connsiteY5" fmla="*/ 239957 h 246184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75102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1286"/>
                <a:gd name="connsiteX1" fmla="*/ 1617784 w 3821723"/>
                <a:gd name="connsiteY1" fmla="*/ 321286 h 321286"/>
                <a:gd name="connsiteX2" fmla="*/ 1992924 w 3821723"/>
                <a:gd name="connsiteY2" fmla="*/ 0 h 321286"/>
                <a:gd name="connsiteX3" fmla="*/ 3106616 w 3821723"/>
                <a:gd name="connsiteY3" fmla="*/ 4763 h 321286"/>
                <a:gd name="connsiteX4" fmla="*/ 3275685 w 3821723"/>
                <a:gd name="connsiteY4" fmla="*/ 312494 h 321286"/>
                <a:gd name="connsiteX5" fmla="*/ 3821723 w 3821723"/>
                <a:gd name="connsiteY5" fmla="*/ 315059 h 321286"/>
                <a:gd name="connsiteX0" fmla="*/ 0 w 3821723"/>
                <a:gd name="connsiteY0" fmla="*/ 321286 h 324217"/>
                <a:gd name="connsiteX1" fmla="*/ 1617784 w 3821723"/>
                <a:gd name="connsiteY1" fmla="*/ 321286 h 324217"/>
                <a:gd name="connsiteX2" fmla="*/ 1992924 w 3821723"/>
                <a:gd name="connsiteY2" fmla="*/ 0 h 324217"/>
                <a:gd name="connsiteX3" fmla="*/ 3106616 w 3821723"/>
                <a:gd name="connsiteY3" fmla="*/ 4763 h 324217"/>
                <a:gd name="connsiteX4" fmla="*/ 3381192 w 3821723"/>
                <a:gd name="connsiteY4" fmla="*/ 324217 h 324217"/>
                <a:gd name="connsiteX5" fmla="*/ 3821723 w 3821723"/>
                <a:gd name="connsiteY5" fmla="*/ 315059 h 324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1723" h="324217">
                  <a:moveTo>
                    <a:pt x="0" y="321286"/>
                  </a:moveTo>
                  <a:lnTo>
                    <a:pt x="1617784" y="321286"/>
                  </a:lnTo>
                  <a:lnTo>
                    <a:pt x="1992924" y="0"/>
                  </a:lnTo>
                  <a:lnTo>
                    <a:pt x="3106616" y="4763"/>
                  </a:lnTo>
                  <a:lnTo>
                    <a:pt x="3381192" y="324217"/>
                  </a:lnTo>
                  <a:lnTo>
                    <a:pt x="3821723" y="315059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자유형 412"/>
            <p:cNvSpPr/>
            <p:nvPr/>
          </p:nvSpPr>
          <p:spPr>
            <a:xfrm rot="10800000">
              <a:off x="9935504" y="2327941"/>
              <a:ext cx="2262555" cy="293077"/>
            </a:xfrm>
            <a:custGeom>
              <a:avLst/>
              <a:gdLst>
                <a:gd name="connsiteX0" fmla="*/ 0 w 2239108"/>
                <a:gd name="connsiteY0" fmla="*/ 316523 h 316523"/>
                <a:gd name="connsiteX1" fmla="*/ 2039815 w 2239108"/>
                <a:gd name="connsiteY1" fmla="*/ 304800 h 316523"/>
                <a:gd name="connsiteX2" fmla="*/ 2239108 w 2239108"/>
                <a:gd name="connsiteY2" fmla="*/ 0 h 316523"/>
                <a:gd name="connsiteX0" fmla="*/ 0 w 2239108"/>
                <a:gd name="connsiteY0" fmla="*/ 316523 h 339969"/>
                <a:gd name="connsiteX1" fmla="*/ 1910861 w 2239108"/>
                <a:gd name="connsiteY1" fmla="*/ 339969 h 339969"/>
                <a:gd name="connsiteX2" fmla="*/ 2239108 w 2239108"/>
                <a:gd name="connsiteY2" fmla="*/ 0 h 339969"/>
                <a:gd name="connsiteX0" fmla="*/ 0 w 2262555"/>
                <a:gd name="connsiteY0" fmla="*/ 293077 h 316523"/>
                <a:gd name="connsiteX1" fmla="*/ 1910861 w 2262555"/>
                <a:gd name="connsiteY1" fmla="*/ 316523 h 316523"/>
                <a:gd name="connsiteX2" fmla="*/ 2262555 w 2262555"/>
                <a:gd name="connsiteY2" fmla="*/ 0 h 316523"/>
                <a:gd name="connsiteX0" fmla="*/ 0 w 2262555"/>
                <a:gd name="connsiteY0" fmla="*/ 293077 h 293077"/>
                <a:gd name="connsiteX1" fmla="*/ 1898161 w 2262555"/>
                <a:gd name="connsiteY1" fmla="*/ 284773 h 293077"/>
                <a:gd name="connsiteX2" fmla="*/ 2262555 w 2262555"/>
                <a:gd name="connsiteY2" fmla="*/ 0 h 2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555" h="293077">
                  <a:moveTo>
                    <a:pt x="0" y="293077"/>
                  </a:moveTo>
                  <a:lnTo>
                    <a:pt x="1898161" y="284773"/>
                  </a:lnTo>
                  <a:lnTo>
                    <a:pt x="226255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자유형 413"/>
            <p:cNvSpPr/>
            <p:nvPr/>
          </p:nvSpPr>
          <p:spPr>
            <a:xfrm rot="10800000">
              <a:off x="9818274" y="1917634"/>
              <a:ext cx="2379785" cy="550984"/>
            </a:xfrm>
            <a:custGeom>
              <a:avLst/>
              <a:gdLst>
                <a:gd name="connsiteX0" fmla="*/ 0 w 2379785"/>
                <a:gd name="connsiteY0" fmla="*/ 550984 h 550984"/>
                <a:gd name="connsiteX1" fmla="*/ 1992923 w 2379785"/>
                <a:gd name="connsiteY1" fmla="*/ 550984 h 550984"/>
                <a:gd name="connsiteX2" fmla="*/ 2379785 w 2379785"/>
                <a:gd name="connsiteY2" fmla="*/ 269631 h 550984"/>
                <a:gd name="connsiteX3" fmla="*/ 2379785 w 2379785"/>
                <a:gd name="connsiteY3" fmla="*/ 0 h 55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9785" h="550984">
                  <a:moveTo>
                    <a:pt x="0" y="550984"/>
                  </a:moveTo>
                  <a:lnTo>
                    <a:pt x="1992923" y="550984"/>
                  </a:lnTo>
                  <a:lnTo>
                    <a:pt x="2379785" y="269631"/>
                  </a:lnTo>
                  <a:lnTo>
                    <a:pt x="237978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자유형 414"/>
            <p:cNvSpPr/>
            <p:nvPr/>
          </p:nvSpPr>
          <p:spPr>
            <a:xfrm rot="10800000">
              <a:off x="9500286" y="1562522"/>
              <a:ext cx="2686050" cy="1136650"/>
            </a:xfrm>
            <a:custGeom>
              <a:avLst/>
              <a:gdLst>
                <a:gd name="connsiteX0" fmla="*/ 0 w 2686050"/>
                <a:gd name="connsiteY0" fmla="*/ 1130300 h 1136650"/>
                <a:gd name="connsiteX1" fmla="*/ 1968500 w 2686050"/>
                <a:gd name="connsiteY1" fmla="*/ 1136650 h 1136650"/>
                <a:gd name="connsiteX2" fmla="*/ 2686050 w 2686050"/>
                <a:gd name="connsiteY2" fmla="*/ 577850 h 1136650"/>
                <a:gd name="connsiteX3" fmla="*/ 2686050 w 2686050"/>
                <a:gd name="connsiteY3" fmla="*/ 0 h 11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50" h="1136650">
                  <a:moveTo>
                    <a:pt x="0" y="1130300"/>
                  </a:moveTo>
                  <a:lnTo>
                    <a:pt x="1968500" y="1136650"/>
                  </a:lnTo>
                  <a:lnTo>
                    <a:pt x="2686050" y="577850"/>
                  </a:lnTo>
                  <a:lnTo>
                    <a:pt x="268605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자유형 415"/>
            <p:cNvSpPr/>
            <p:nvPr/>
          </p:nvSpPr>
          <p:spPr>
            <a:xfrm rot="10800000">
              <a:off x="7779436" y="635422"/>
              <a:ext cx="4406900" cy="1079500"/>
            </a:xfrm>
            <a:custGeom>
              <a:avLst/>
              <a:gdLst>
                <a:gd name="connsiteX0" fmla="*/ 0 w 4406900"/>
                <a:gd name="connsiteY0" fmla="*/ 1054100 h 1079500"/>
                <a:gd name="connsiteX1" fmla="*/ 2705100 w 4406900"/>
                <a:gd name="connsiteY1" fmla="*/ 1079500 h 1079500"/>
                <a:gd name="connsiteX2" fmla="*/ 3924300 w 4406900"/>
                <a:gd name="connsiteY2" fmla="*/ 0 h 1079500"/>
                <a:gd name="connsiteX3" fmla="*/ 4406900 w 4406900"/>
                <a:gd name="connsiteY3" fmla="*/ 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900" h="1079500">
                  <a:moveTo>
                    <a:pt x="0" y="1054100"/>
                  </a:moveTo>
                  <a:lnTo>
                    <a:pt x="2705100" y="1079500"/>
                  </a:lnTo>
                  <a:lnTo>
                    <a:pt x="3924300" y="0"/>
                  </a:lnTo>
                  <a:lnTo>
                    <a:pt x="4406900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7" name="직선 연결선 416"/>
            <p:cNvCxnSpPr/>
            <p:nvPr/>
          </p:nvCxnSpPr>
          <p:spPr>
            <a:xfrm rot="10800000">
              <a:off x="7522827" y="13550"/>
              <a:ext cx="0" cy="1246495"/>
            </a:xfrm>
            <a:prstGeom prst="line">
              <a:avLst/>
            </a:prstGeom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자유형 417"/>
            <p:cNvSpPr/>
            <p:nvPr/>
          </p:nvSpPr>
          <p:spPr>
            <a:xfrm rot="10800000">
              <a:off x="7633386" y="16297"/>
              <a:ext cx="4543425" cy="1447800"/>
            </a:xfrm>
            <a:custGeom>
              <a:avLst/>
              <a:gdLst>
                <a:gd name="connsiteX0" fmla="*/ 0 w 4543425"/>
                <a:gd name="connsiteY0" fmla="*/ 1447800 h 1447800"/>
                <a:gd name="connsiteX1" fmla="*/ 657225 w 4543425"/>
                <a:gd name="connsiteY1" fmla="*/ 1152525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62125 w 4543425"/>
                <a:gd name="connsiteY2" fmla="*/ 117157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  <a:gd name="connsiteX0" fmla="*/ 0 w 4543425"/>
                <a:gd name="connsiteY0" fmla="*/ 1447800 h 1447800"/>
                <a:gd name="connsiteX1" fmla="*/ 666750 w 4543425"/>
                <a:gd name="connsiteY1" fmla="*/ 1066800 h 1447800"/>
                <a:gd name="connsiteX2" fmla="*/ 1714500 w 4543425"/>
                <a:gd name="connsiteY2" fmla="*/ 1076325 h 1447800"/>
                <a:gd name="connsiteX3" fmla="*/ 2171700 w 4543425"/>
                <a:gd name="connsiteY3" fmla="*/ 1362075 h 1447800"/>
                <a:gd name="connsiteX4" fmla="*/ 2638425 w 4543425"/>
                <a:gd name="connsiteY4" fmla="*/ 1362075 h 1447800"/>
                <a:gd name="connsiteX5" fmla="*/ 3552825 w 4543425"/>
                <a:gd name="connsiteY5" fmla="*/ 600075 h 1447800"/>
                <a:gd name="connsiteX6" fmla="*/ 3552825 w 4543425"/>
                <a:gd name="connsiteY6" fmla="*/ 342900 h 1447800"/>
                <a:gd name="connsiteX7" fmla="*/ 3943350 w 4543425"/>
                <a:gd name="connsiteY7" fmla="*/ 0 h 1447800"/>
                <a:gd name="connsiteX8" fmla="*/ 4543425 w 4543425"/>
                <a:gd name="connsiteY8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43425" h="1447800">
                  <a:moveTo>
                    <a:pt x="0" y="1447800"/>
                  </a:moveTo>
                  <a:lnTo>
                    <a:pt x="666750" y="1066800"/>
                  </a:lnTo>
                  <a:lnTo>
                    <a:pt x="1714500" y="1076325"/>
                  </a:lnTo>
                  <a:lnTo>
                    <a:pt x="2171700" y="1362075"/>
                  </a:lnTo>
                  <a:lnTo>
                    <a:pt x="2638425" y="1362075"/>
                  </a:lnTo>
                  <a:lnTo>
                    <a:pt x="3552825" y="600075"/>
                  </a:lnTo>
                  <a:lnTo>
                    <a:pt x="3552825" y="342900"/>
                  </a:lnTo>
                  <a:lnTo>
                    <a:pt x="3943350" y="0"/>
                  </a:lnTo>
                  <a:lnTo>
                    <a:pt x="4543425" y="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자유형 418"/>
            <p:cNvSpPr/>
            <p:nvPr/>
          </p:nvSpPr>
          <p:spPr>
            <a:xfrm rot="10800000">
              <a:off x="8281086" y="6772"/>
              <a:ext cx="800100" cy="1219200"/>
            </a:xfrm>
            <a:custGeom>
              <a:avLst/>
              <a:gdLst>
                <a:gd name="connsiteX0" fmla="*/ 800100 w 800100"/>
                <a:gd name="connsiteY0" fmla="*/ 0 h 1219200"/>
                <a:gd name="connsiteX1" fmla="*/ 800100 w 800100"/>
                <a:gd name="connsiteY1" fmla="*/ 533400 h 1219200"/>
                <a:gd name="connsiteX2" fmla="*/ 0 w 800100"/>
                <a:gd name="connsiteY2" fmla="*/ 1219200 h 1219200"/>
                <a:gd name="connsiteX3" fmla="*/ 0 w 800100"/>
                <a:gd name="connsiteY3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100" h="1219200">
                  <a:moveTo>
                    <a:pt x="800100" y="0"/>
                  </a:moveTo>
                  <a:lnTo>
                    <a:pt x="800100" y="533400"/>
                  </a:lnTo>
                  <a:lnTo>
                    <a:pt x="0" y="1219200"/>
                  </a:lnTo>
                  <a:lnTo>
                    <a:pt x="0" y="121920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자유형 419"/>
            <p:cNvSpPr/>
            <p:nvPr/>
          </p:nvSpPr>
          <p:spPr>
            <a:xfrm rot="10800000">
              <a:off x="7871511" y="25822"/>
              <a:ext cx="714375" cy="1200150"/>
            </a:xfrm>
            <a:custGeom>
              <a:avLst/>
              <a:gdLst>
                <a:gd name="connsiteX0" fmla="*/ 771525 w 771525"/>
                <a:gd name="connsiteY0" fmla="*/ 0 h 1200150"/>
                <a:gd name="connsiteX1" fmla="*/ 771525 w 771525"/>
                <a:gd name="connsiteY1" fmla="*/ 561975 h 1200150"/>
                <a:gd name="connsiteX2" fmla="*/ 0 w 771525"/>
                <a:gd name="connsiteY2" fmla="*/ 1200150 h 1200150"/>
                <a:gd name="connsiteX0" fmla="*/ 714375 w 714375"/>
                <a:gd name="connsiteY0" fmla="*/ 0 h 1200150"/>
                <a:gd name="connsiteX1" fmla="*/ 714375 w 714375"/>
                <a:gd name="connsiteY1" fmla="*/ 561975 h 1200150"/>
                <a:gd name="connsiteX2" fmla="*/ 0 w 714375"/>
                <a:gd name="connsiteY2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200150">
                  <a:moveTo>
                    <a:pt x="714375" y="0"/>
                  </a:moveTo>
                  <a:lnTo>
                    <a:pt x="714375" y="561975"/>
                  </a:lnTo>
                  <a:lnTo>
                    <a:pt x="0" y="1200150"/>
                  </a:lnTo>
                </a:path>
              </a:pathLst>
            </a:custGeom>
            <a:noFill/>
            <a:ln w="19050">
              <a:solidFill>
                <a:srgbClr val="528057"/>
              </a:solidFill>
              <a:headEnd type="oval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276551A-649C-4829-9EF7-8235077B5A09}"/>
              </a:ext>
            </a:extLst>
          </p:cNvPr>
          <p:cNvSpPr/>
          <p:nvPr/>
        </p:nvSpPr>
        <p:spPr>
          <a:xfrm>
            <a:off x="3357558" y="1732967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defRPr/>
            </a:pPr>
            <a:r>
              <a:rPr lang="en-US" altLang="ko-KR" kern="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&lt;</a:t>
            </a:r>
            <a:r>
              <a:rPr lang="ko-KR" altLang="en-US" kern="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최종 발표</a:t>
            </a:r>
            <a:r>
              <a:rPr lang="en-US" altLang="ko-KR" kern="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9066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45185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기능 및 전체 시스템 구성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7864DB7-EDFC-412B-9CFD-4D752AC62429}"/>
              </a:ext>
            </a:extLst>
          </p:cNvPr>
          <p:cNvSpPr txBox="1"/>
          <p:nvPr/>
        </p:nvSpPr>
        <p:spPr>
          <a:xfrm>
            <a:off x="1667329" y="1471289"/>
            <a:ext cx="94024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 </a:t>
            </a:r>
            <a:r>
              <a:rPr lang="ko-KR" altLang="en-US" sz="40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어플리케이션 </a:t>
            </a:r>
            <a:r>
              <a:rPr lang="en-US" altLang="ko-KR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(Android Studio)</a:t>
            </a:r>
            <a:r>
              <a:rPr lang="ko-KR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en-US" altLang="ko-KR" sz="40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algn="ctr"/>
            <a:endParaRPr lang="en-US" altLang="ko-KR" sz="4000" b="1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앱 내에서 새로운 고객의 정보 추가 시</a:t>
            </a:r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endParaRPr lang="ko-KR" altLang="en-US" sz="4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예약 날짜 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기본 정보 입력 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원하는 옷 종류 선택 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해당 옷 길이에 필요로 하는 신체 사이즈 측정하는 화면 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순서로 이동</a:t>
            </a:r>
            <a:endParaRPr lang="ko-KR" altLang="en-US" sz="4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고객명 및 </a:t>
            </a:r>
            <a:r>
              <a:rPr lang="ko-KR" altLang="en-US" sz="36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날짜별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고객 리스트 조회</a:t>
            </a:r>
            <a:r>
              <a:rPr lang="ko-KR" altLang="en-US" sz="4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3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13048" y="200925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1793" y="845185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70BF8D1E-7F4E-4011-9B6F-84D214C1D404}"/>
              </a:ext>
            </a:extLst>
          </p:cNvPr>
          <p:cNvSpPr txBox="1"/>
          <p:nvPr/>
        </p:nvSpPr>
        <p:spPr>
          <a:xfrm>
            <a:off x="5329673" y="5912050"/>
            <a:ext cx="608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Fritzing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블루투스 모듈이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HC-05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만 나와 있어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 센서로 회로도를 구성하였으나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실제로는 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HC-06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사용하였습니다</a:t>
            </a:r>
            <a:r>
              <a:rPr lang="en-US" altLang="ko-KR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1400" dirty="0">
              <a:solidFill>
                <a:schemeClr val="accent4">
                  <a:lumMod val="60000"/>
                  <a:lumOff val="40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8E455FE9-EA1F-49EF-AD54-E99BD7B6087F}"/>
              </a:ext>
            </a:extLst>
          </p:cNvPr>
          <p:cNvSpPr txBox="1"/>
          <p:nvPr/>
        </p:nvSpPr>
        <p:spPr>
          <a:xfrm>
            <a:off x="878935" y="1211696"/>
            <a:ext cx="461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1) </a:t>
            </a:r>
            <a:r>
              <a:rPr lang="en-US" altLang="ko-KR" sz="2400" b="1" dirty="0" err="1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ForD</a:t>
            </a:r>
            <a:r>
              <a:rPr lang="en-US" altLang="ko-KR" sz="24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디바이스 회로도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0AA69B9-2744-429D-ADDF-81F7E30BE33F}"/>
              </a:ext>
            </a:extLst>
          </p:cNvPr>
          <p:cNvSpPr txBox="1"/>
          <p:nvPr/>
        </p:nvSpPr>
        <p:spPr>
          <a:xfrm>
            <a:off x="627721" y="147914"/>
            <a:ext cx="11564279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(Device)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FF3D6F-CF3A-46F9-815C-72DBC9DF2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16" y="1642062"/>
            <a:ext cx="4875732" cy="4167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723924-072D-45A1-A97B-FCE6C84307B8}"/>
              </a:ext>
            </a:extLst>
          </p:cNvPr>
          <p:cNvSpPr txBox="1"/>
          <p:nvPr/>
        </p:nvSpPr>
        <p:spPr>
          <a:xfrm>
            <a:off x="3847841" y="4413824"/>
            <a:ext cx="187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Arudino</a:t>
            </a:r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Nano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5D95284-B13C-4E72-8852-4C6D4BFD2CAD}"/>
              </a:ext>
            </a:extLst>
          </p:cNvPr>
          <p:cNvSpPr txBox="1"/>
          <p:nvPr/>
        </p:nvSpPr>
        <p:spPr>
          <a:xfrm>
            <a:off x="6080248" y="1709068"/>
            <a:ext cx="187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HC-06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FCABD52E-9A47-4B96-A38C-E2C342BEDA40}"/>
              </a:ext>
            </a:extLst>
          </p:cNvPr>
          <p:cNvSpPr txBox="1"/>
          <p:nvPr/>
        </p:nvSpPr>
        <p:spPr>
          <a:xfrm>
            <a:off x="5110101" y="1928728"/>
            <a:ext cx="187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Rotary Sensor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31836BE-3DD1-4ECA-A8CE-DF9F3D5AFCD9}"/>
              </a:ext>
            </a:extLst>
          </p:cNvPr>
          <p:cNvSpPr txBox="1"/>
          <p:nvPr/>
        </p:nvSpPr>
        <p:spPr>
          <a:xfrm>
            <a:off x="6679878" y="3742477"/>
            <a:ext cx="187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Push button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353C79B-6568-47C4-B443-84213977C648}"/>
              </a:ext>
            </a:extLst>
          </p:cNvPr>
          <p:cNvSpPr txBox="1"/>
          <p:nvPr/>
        </p:nvSpPr>
        <p:spPr>
          <a:xfrm>
            <a:off x="6138808" y="4532536"/>
            <a:ext cx="187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  <a:cs typeface="Arial" panose="020B0604020202020204" pitchFamily="34" charset="0"/>
              </a:rPr>
              <a:t>led</a:t>
            </a:r>
            <a:endParaRPr lang="ko-KR" altLang="en-US" dirty="0">
              <a:latin typeface="08서울남산체 EB" panose="02020603020101020101" pitchFamily="18" charset="-127"/>
              <a:ea typeface="08서울남산체 EB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772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EB" panose="02020603020101020101" pitchFamily="18" charset="-127"/>
                  <a:ea typeface="08서울남산체 EB" panose="02020603020101020101" pitchFamily="18" charset="-127"/>
                </a:endParaRPr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1092076" y="1143467"/>
            <a:ext cx="9998517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2)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회로 사진</a:t>
            </a:r>
            <a:endParaRPr lang="en-US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2" y="156095"/>
            <a:ext cx="9601467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(Device)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E5A627-0B19-4421-A17D-2AD67A24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48" y="2172947"/>
            <a:ext cx="3836094" cy="382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0C5FA04-D227-444A-A9EC-88E71E6D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31" y="2172947"/>
            <a:ext cx="3836094" cy="37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8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1092076" y="1143467"/>
            <a:ext cx="9998517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3)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시스템 동작 및 코드</a:t>
            </a:r>
            <a:endParaRPr lang="en-US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2" y="156095"/>
            <a:ext cx="8263007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(Device)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C5FD9B-6245-4471-B05E-865EF036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66" y="2500605"/>
            <a:ext cx="4760077" cy="3999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D59B9D-A4B0-4F38-ACA2-3CA971B709DC}"/>
              </a:ext>
            </a:extLst>
          </p:cNvPr>
          <p:cNvSpPr txBox="1"/>
          <p:nvPr/>
        </p:nvSpPr>
        <p:spPr>
          <a:xfrm>
            <a:off x="5957324" y="3228707"/>
            <a:ext cx="423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en-US" sz="20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엔코더로</a:t>
            </a: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각도 값 측정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7864DB7-EDFC-412B-9CFD-4D752AC62429}"/>
              </a:ext>
            </a:extLst>
          </p:cNvPr>
          <p:cNvSpPr txBox="1"/>
          <p:nvPr/>
        </p:nvSpPr>
        <p:spPr>
          <a:xfrm>
            <a:off x="5898485" y="5714533"/>
            <a:ext cx="4235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바퀴 당 둘레 길이</a:t>
            </a:r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측정 각도 값으로 해당 줄자 길이 </a:t>
            </a:r>
            <a:r>
              <a:rPr lang="ko-KR" altLang="en-US" sz="20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얻어옴</a:t>
            </a:r>
            <a:endParaRPr lang="ko-KR" altLang="en-US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97B1CD9E-074D-49F1-B8F1-3193FABD9136}"/>
              </a:ext>
            </a:extLst>
          </p:cNvPr>
          <p:cNvSpPr/>
          <p:nvPr/>
        </p:nvSpPr>
        <p:spPr>
          <a:xfrm>
            <a:off x="1369293" y="1725122"/>
            <a:ext cx="9998517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1.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로터리 </a:t>
            </a:r>
            <a:r>
              <a:rPr lang="ko-KR" altLang="en-US" sz="2500" dirty="0" err="1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엔코더의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회전 수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줄자의 둘레 길이를 이용해 길이 값 측정</a:t>
            </a:r>
            <a:endParaRPr lang="en-US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33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1092076" y="1143467"/>
            <a:ext cx="9998517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2.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시리얼 모니터로 측정 된 길이 값 확인</a:t>
            </a:r>
            <a:endParaRPr lang="en-US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2" y="156095"/>
            <a:ext cx="8698491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(Device)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7864DB7-EDFC-412B-9CFD-4D752AC62429}"/>
              </a:ext>
            </a:extLst>
          </p:cNvPr>
          <p:cNvSpPr txBox="1"/>
          <p:nvPr/>
        </p:nvSpPr>
        <p:spPr>
          <a:xfrm>
            <a:off x="965578" y="6178654"/>
            <a:ext cx="99057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Serial.println</a:t>
            </a:r>
            <a:r>
              <a:rPr lang="en-US" altLang="ko-KR" sz="21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sz="21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len</a:t>
            </a:r>
            <a:r>
              <a:rPr lang="en-US" altLang="ko-KR" sz="21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 // </a:t>
            </a:r>
            <a:r>
              <a:rPr lang="ko-KR" altLang="en-US" sz="21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전송 버튼을 눌렀을 때 길이 값 시리얼 모니터에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7ECCBD-0370-4517-A39B-B0859ECC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78" y="1868798"/>
            <a:ext cx="7353018" cy="42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1092076" y="1143467"/>
            <a:ext cx="9998517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3.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블루투스 통신을 통해 안드로이드 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App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에 접근</a:t>
            </a:r>
            <a:endParaRPr lang="en-US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8642902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(Device)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CFDC9-3BBC-4D26-B0DF-00DE97BC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44" y="2096531"/>
            <a:ext cx="4248150" cy="38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1092076" y="1143467"/>
            <a:ext cx="9998517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앱과 블루투스 연결 성공 시 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LED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점등</a:t>
            </a:r>
            <a:endParaRPr lang="en-US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8619202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(Device)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7864DB7-EDFC-412B-9CFD-4D752AC62429}"/>
              </a:ext>
            </a:extLst>
          </p:cNvPr>
          <p:cNvSpPr txBox="1"/>
          <p:nvPr/>
        </p:nvSpPr>
        <p:spPr>
          <a:xfrm>
            <a:off x="5447375" y="1923369"/>
            <a:ext cx="5280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if(</a:t>
            </a:r>
            <a:r>
              <a:rPr lang="en-US" altLang="ko-KR" sz="25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BTSerial.available</a:t>
            </a:r>
            <a:r>
              <a:rPr lang="en-US" altLang="ko-KR" sz="25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()){</a:t>
            </a:r>
            <a:endParaRPr lang="ko-KR" altLang="ko-KR" sz="25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5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sz="25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digitalWrite</a:t>
            </a:r>
            <a:r>
              <a:rPr lang="en-US" altLang="ko-KR" sz="25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sz="25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ledPin,HIGH</a:t>
            </a:r>
            <a:r>
              <a:rPr lang="en-US" altLang="ko-KR" sz="25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 }</a:t>
            </a:r>
            <a:endParaRPr lang="ko-KR" altLang="ko-KR" sz="25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09" name="그림 308">
            <a:extLst>
              <a:ext uri="{FF2B5EF4-FFF2-40B4-BE49-F238E27FC236}">
                <a16:creationId xmlns:a16="http://schemas.microsoft.com/office/drawing/2014/main" id="{B016FF94-6518-407E-8586-65B4458298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8553" y="1953295"/>
            <a:ext cx="4211657" cy="41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46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1092076" y="1143467"/>
            <a:ext cx="9998517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4.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디바이스 외관 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케이스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2" y="156095"/>
            <a:ext cx="9468147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(Device)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602C03-C69A-4A75-ABF5-F93D41B7D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024" y="1236645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4A5C96EA-3FC0-47E1-AB19-7D078EFD6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804" y="3553957"/>
            <a:ext cx="290512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627174B-3796-4D1C-BF19-67BE06013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7" y="1844964"/>
            <a:ext cx="28575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146C9814-6115-4024-964D-6C77EF28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107" y="3640574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078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45185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1092076" y="1143467"/>
            <a:ext cx="9998517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5. 3D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모델링</a:t>
            </a:r>
            <a:endParaRPr lang="en-US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8872078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(Device)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7864DB7-EDFC-412B-9CFD-4D752AC62429}"/>
              </a:ext>
            </a:extLst>
          </p:cNvPr>
          <p:cNvSpPr txBox="1"/>
          <p:nvPr/>
        </p:nvSpPr>
        <p:spPr>
          <a:xfrm>
            <a:off x="1296579" y="5333324"/>
            <a:ext cx="9397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디바이스 케이스는 ‘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123d design’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이라는 소프트웨어를 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이용하여 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3D 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모델링을 하였으며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교내 </a:t>
            </a:r>
            <a:r>
              <a:rPr lang="ko-KR" altLang="en-US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상상파크에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구비 되어있는 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프린터를 이용 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ko-KR" altLang="ko-KR" sz="25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2345234-1D9A-4FA6-ABBC-B9928A1F3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7" y="1939464"/>
            <a:ext cx="49625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DB02318-6E9C-4273-9727-316078038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77" y="1328738"/>
            <a:ext cx="4953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555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934974" y="1094903"/>
            <a:ext cx="9998517" cy="602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앱 메인 화면</a:t>
            </a:r>
            <a:endParaRPr lang="en-US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7864DB7-EDFC-412B-9CFD-4D752AC62429}"/>
              </a:ext>
            </a:extLst>
          </p:cNvPr>
          <p:cNvSpPr txBox="1"/>
          <p:nvPr/>
        </p:nvSpPr>
        <p:spPr>
          <a:xfrm>
            <a:off x="3531437" y="2654554"/>
            <a:ext cx="81929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Tx/>
              <a:buChar char="-"/>
            </a:pPr>
            <a:r>
              <a:rPr lang="en-US" altLang="ko-KR" sz="2800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Connect </a:t>
            </a:r>
            <a:r>
              <a:rPr lang="ko-KR" altLang="ko-KR" sz="2800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 누를 시 디바이스와 블루투스 연결을 하기 위한 화면으로 전환</a:t>
            </a:r>
            <a:endParaRPr lang="en-US" altLang="ko-KR" sz="2800" dirty="0">
              <a:solidFill>
                <a:srgbClr val="FFFFFF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/>
            <a:endParaRPr lang="ko-KR" altLang="ko-KR" sz="2800" dirty="0">
              <a:solidFill>
                <a:srgbClr val="FFFFFF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457200" lvl="0" indent="-457200">
              <a:buFontTx/>
              <a:buChar char="-"/>
            </a:pPr>
            <a:r>
              <a:rPr lang="ko-KR" altLang="ko-KR" sz="2800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고객명 버튼 누를 시 예약 된 고객 이름 리스트 나열</a:t>
            </a:r>
            <a:endParaRPr lang="en-US" altLang="ko-KR" sz="2800" dirty="0">
              <a:solidFill>
                <a:srgbClr val="FFFFFF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/>
            <a:endParaRPr lang="ko-KR" altLang="ko-KR" sz="2800" dirty="0">
              <a:solidFill>
                <a:srgbClr val="FFFFFF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/>
            <a:r>
              <a:rPr lang="en-US" altLang="ko-KR" sz="2800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 </a:t>
            </a:r>
            <a:r>
              <a:rPr lang="ko-KR" altLang="ko-KR" sz="2800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날짜</a:t>
            </a:r>
            <a:r>
              <a:rPr lang="en-US" altLang="ko-KR" sz="2800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sz="2800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별 버튼 누를 시 예약이 돼있는 날짜에 표시</a:t>
            </a:r>
            <a:endParaRPr lang="en-US" altLang="ko-KR" sz="2800" dirty="0">
              <a:solidFill>
                <a:srgbClr val="FFFFFF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lvl="0"/>
            <a:endParaRPr lang="ko-KR" altLang="ko-KR" sz="2800" dirty="0">
              <a:solidFill>
                <a:srgbClr val="FFFFFF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09" name="그림 308">
            <a:extLst>
              <a:ext uri="{FF2B5EF4-FFF2-40B4-BE49-F238E27FC236}">
                <a16:creationId xmlns:a16="http://schemas.microsoft.com/office/drawing/2014/main" id="{C992DD3A-22E9-4846-B84B-6B36D6C36F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24" y="1793195"/>
            <a:ext cx="2651045" cy="4574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68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13048" y="200925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1986721" y="1950133"/>
            <a:ext cx="8215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간편한 데이터 측정 및 수집</a:t>
            </a:r>
            <a:r>
              <a:rPr lang="en-US" altLang="ko-KR" sz="40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40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고객관리</a:t>
            </a:r>
          </a:p>
        </p:txBody>
      </p:sp>
      <p:graphicFrame>
        <p:nvGraphicFramePr>
          <p:cNvPr id="324" name="차트 323"/>
          <p:cNvGraphicFramePr/>
          <p:nvPr/>
        </p:nvGraphicFramePr>
        <p:xfrm>
          <a:off x="5986480" y="1369941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292971"/>
            <a:ext cx="327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EF364-2B4A-41B1-BA92-5C507BBF0D82}"/>
              </a:ext>
            </a:extLst>
          </p:cNvPr>
          <p:cNvSpPr txBox="1"/>
          <p:nvPr/>
        </p:nvSpPr>
        <p:spPr>
          <a:xfrm>
            <a:off x="2385060" y="2730480"/>
            <a:ext cx="7554465" cy="260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맞춤형 옷 제작 업체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패션 업계를 겨냥한 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줄자 디바이스 및 앱 시스템 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간편한 길이 측정이 가능한 디바이스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편리한 데이터 수집 및 고객 관리가 가능한 앱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2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900584" y="1224671"/>
            <a:ext cx="9998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Connect</a:t>
            </a:r>
            <a:r>
              <a:rPr lang="ko-KR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 눌렀을 시 연결 가능한 디바이스 목록 나열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7864DB7-EDFC-412B-9CFD-4D752AC62429}"/>
              </a:ext>
            </a:extLst>
          </p:cNvPr>
          <p:cNvSpPr txBox="1"/>
          <p:nvPr/>
        </p:nvSpPr>
        <p:spPr>
          <a:xfrm>
            <a:off x="3480087" y="1963009"/>
            <a:ext cx="8192986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&lt;MainActivity.java </a:t>
            </a:r>
            <a:r>
              <a:rPr lang="ko-KR" altLang="ko-KR" sz="19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sz="19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//Connect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 눌렀을 때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Button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btnConnect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findViewById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R.id.btnConnect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연결시도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btnConnect.setOnClickListener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(new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View.OnClickListener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</a:t>
            </a:r>
          </a:p>
          <a:p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onClick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(View v){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if 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bt.getServiceState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==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BluetoothState.STATE_CONNECTED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bt.disconnect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} else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Intent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intent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new Intent(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getApplicationContext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DeviceList.class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startActivityForResult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(intent,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BluetoothState.REQUEST_CONNECT_DEVICE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});</a:t>
            </a:r>
          </a:p>
          <a:p>
            <a:endParaRPr lang="ko-KR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endParaRPr lang="ko-KR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11" name="그림 310">
            <a:extLst>
              <a:ext uri="{FF2B5EF4-FFF2-40B4-BE49-F238E27FC236}">
                <a16:creationId xmlns:a16="http://schemas.microsoft.com/office/drawing/2014/main" id="{5D7E3FA6-3EFD-475D-A458-D2958ACBF0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24" y="1816121"/>
            <a:ext cx="2624016" cy="4551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621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900584" y="1224671"/>
            <a:ext cx="9998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디바이스 선택 후 블루투스 연결에 성공하면 토스트 </a:t>
            </a:r>
            <a:r>
              <a:rPr lang="ko-KR" altLang="en-US" sz="2500" dirty="0" err="1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메세지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출력</a:t>
            </a:r>
            <a:endParaRPr lang="ko-KR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264BB-6C9F-4280-8C14-BBF9E0D8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36" y="1808567"/>
            <a:ext cx="2652845" cy="4557017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052A79CC-553F-4DF9-B6DA-98841B4B239F}"/>
              </a:ext>
            </a:extLst>
          </p:cNvPr>
          <p:cNvSpPr txBox="1"/>
          <p:nvPr/>
        </p:nvSpPr>
        <p:spPr>
          <a:xfrm>
            <a:off x="3634219" y="1719274"/>
            <a:ext cx="81929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&lt;MainActivity.java </a:t>
            </a:r>
            <a:r>
              <a:rPr lang="ko-KR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bt.setBluetoothConnectionListener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(new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BluetoothSPP.BluetoothConnectionListener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연결됐을 때</a:t>
            </a:r>
          </a:p>
          <a:p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onDeviceConnected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(String name, String address)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Toast.makeText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getApplicationContext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, "Connected to " + name + "\n" + address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Toast.LENGTH_SHORT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).show();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bt.send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("Connected", true);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연결됐을 경우 디바이스로 “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Connected”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전송</a:t>
            </a:r>
          </a:p>
          <a:p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onDeviceDisconnected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연결해제</a:t>
            </a:r>
          </a:p>
          <a:p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Toast.makeText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getApplicationContext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, "Connection lost",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Toast.LENGTH_SHORT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).show();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onDeviceConnectionFailed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연결실패</a:t>
            </a:r>
          </a:p>
          <a:p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Toast.makeText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getApplicationContext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, "Unable to connect",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Toast.LENGTH_SHORT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).show();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 });</a:t>
            </a:r>
          </a:p>
        </p:txBody>
      </p:sp>
    </p:spTree>
    <p:extLst>
      <p:ext uri="{BB962C8B-B14F-4D97-AF65-F5344CB8AC3E}">
        <p14:creationId xmlns:p14="http://schemas.microsoft.com/office/powerpoint/2010/main" val="353669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900584" y="1224671"/>
            <a:ext cx="9998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고객 추가 시 기본 정보 입력 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날짜 선택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309" name="그림 308">
            <a:extLst>
              <a:ext uri="{FF2B5EF4-FFF2-40B4-BE49-F238E27FC236}">
                <a16:creationId xmlns:a16="http://schemas.microsoft.com/office/drawing/2014/main" id="{98CE877C-36D2-41FC-9EDF-D510D51495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36" y="1816120"/>
            <a:ext cx="2652845" cy="4549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691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900584" y="1224671"/>
            <a:ext cx="9998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고객 추가 시 기본 정보 입력 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날짜 선택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7864DB7-EDFC-412B-9CFD-4D752AC62429}"/>
              </a:ext>
            </a:extLst>
          </p:cNvPr>
          <p:cNvSpPr txBox="1"/>
          <p:nvPr/>
        </p:nvSpPr>
        <p:spPr>
          <a:xfrm>
            <a:off x="799737" y="1697440"/>
            <a:ext cx="819298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&lt;CustomerAddActivity.java 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  <a:endParaRPr lang="ko-KR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04C8591F-DA74-40C2-A84F-B3DD79960B0D}"/>
              </a:ext>
            </a:extLst>
          </p:cNvPr>
          <p:cNvSpPr txBox="1"/>
          <p:nvPr/>
        </p:nvSpPr>
        <p:spPr>
          <a:xfrm>
            <a:off x="900584" y="1963009"/>
            <a:ext cx="10312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날짜 저장하기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0000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00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00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 형식으로 저장 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private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DatePickerDialog.OnDateSetListener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mDateSetListener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new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DatePickerDialog.OnDateSetListener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@Override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public void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onDateSet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DatePicker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datePicker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int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int i1, int i2) 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if(i1 &lt; 8){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if(i2 &lt; 8) 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date =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String.format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("%d0%d0%d",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i1 + 1, i2);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showDay.setText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String.format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("%d</a:t>
            </a:r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0%d</a:t>
            </a:r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 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0%d</a:t>
            </a:r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i1 + 1, i2));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}else{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date =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String.format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("%d0%d%d",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i1 + 1, i2);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showDay.setText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String.format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("%d</a:t>
            </a:r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0%d</a:t>
            </a:r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 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%d</a:t>
            </a:r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i1 + 1, i2));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}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}else 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date =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String.format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("%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d%d%d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i1 + 1, i2);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showDay.setText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String.format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("%d</a:t>
            </a:r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년 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%d</a:t>
            </a:r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 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%d</a:t>
            </a:r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i1 + 1, i2));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} } };</a:t>
            </a:r>
          </a:p>
        </p:txBody>
      </p:sp>
    </p:spTree>
    <p:extLst>
      <p:ext uri="{BB962C8B-B14F-4D97-AF65-F5344CB8AC3E}">
        <p14:creationId xmlns:p14="http://schemas.microsoft.com/office/powerpoint/2010/main" val="3904273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3FC1F640-F36F-441E-87EF-D4605259A6C2}"/>
              </a:ext>
            </a:extLst>
          </p:cNvPr>
          <p:cNvSpPr/>
          <p:nvPr/>
        </p:nvSpPr>
        <p:spPr>
          <a:xfrm>
            <a:off x="900584" y="1224671"/>
            <a:ext cx="9998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기본 정보 입력</a:t>
            </a:r>
            <a:endParaRPr lang="ko-KR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9574AB48-4E69-4D17-B01F-E859A6D81B1D}"/>
              </a:ext>
            </a:extLst>
          </p:cNvPr>
          <p:cNvSpPr txBox="1"/>
          <p:nvPr/>
        </p:nvSpPr>
        <p:spPr>
          <a:xfrm>
            <a:off x="3382308" y="1388797"/>
            <a:ext cx="45365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&lt;CustomerAddActivity.java </a:t>
            </a:r>
            <a:r>
              <a:rPr lang="ko-KR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</a:t>
            </a:r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입력받은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값 저장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전에 넣어뒀던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값 불러오기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tinyDB.getListString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("name");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ageS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tinyDB.getListString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("age");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heightS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tinyDB.getListString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("height");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weightS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tinyDB.getListString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("weight");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genderS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tinyDB.getListString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("gender");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tinyDB.getListString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("date");</a:t>
            </a:r>
          </a:p>
          <a:p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리스트에 새로 넣어준 값 추가하기    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nameS.add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name.getText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().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ageS.add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age.getText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().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());    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heightS.add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height.getText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().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());    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weightS.add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weight.getText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().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());    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genderS.add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gender.getText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().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());    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dateS.add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(date);</a:t>
            </a:r>
          </a:p>
          <a:p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313" name="그림 312">
            <a:extLst>
              <a:ext uri="{FF2B5EF4-FFF2-40B4-BE49-F238E27FC236}">
                <a16:creationId xmlns:a16="http://schemas.microsoft.com/office/drawing/2014/main" id="{31AA02B6-4038-4166-94C2-C962CE109D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4" y="1816121"/>
            <a:ext cx="2626432" cy="4536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DA4AB8D0-EF00-471E-A627-9F2510FA6798}"/>
              </a:ext>
            </a:extLst>
          </p:cNvPr>
          <p:cNvSpPr txBox="1"/>
          <p:nvPr/>
        </p:nvSpPr>
        <p:spPr>
          <a:xfrm>
            <a:off x="7773687" y="1316617"/>
            <a:ext cx="38683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</a:t>
            </a:r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넣어주기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tinyDB.putListString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("date",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tinyDB.putListString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("name",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 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tinyDB.putListString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("age",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ageS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tinyDB.putListString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("height",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heightS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    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tinyDB.putListString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("weight",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weightS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 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tinyDB.putListString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("gender",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genderS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Intent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intent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new Intent(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getBaseContext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CategoryActivity.class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startActivity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(intent);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저장 후 옷 카테고리 선택 화면으로 전환</a:t>
            </a:r>
          </a:p>
          <a:p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});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66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669166C-A42B-4DAA-97A6-D07943FDF565}"/>
              </a:ext>
            </a:extLst>
          </p:cNvPr>
          <p:cNvSpPr/>
          <p:nvPr/>
        </p:nvSpPr>
        <p:spPr>
          <a:xfrm>
            <a:off x="900584" y="1224671"/>
            <a:ext cx="9998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제작 할 옷 카테고리 선택</a:t>
            </a:r>
            <a:endParaRPr lang="ko-KR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E8DB634-DC52-4770-B44D-04F45692ED89}"/>
              </a:ext>
            </a:extLst>
          </p:cNvPr>
          <p:cNvSpPr txBox="1"/>
          <p:nvPr/>
        </p:nvSpPr>
        <p:spPr>
          <a:xfrm>
            <a:off x="3480087" y="1963009"/>
            <a:ext cx="81929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&lt;CategoryActivity.java </a:t>
            </a: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클릭했을 때 다음 페이지로 이동하기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옷종류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setOnClickListener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(new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View.OnClickListener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@Override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onClick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(View view)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startActivity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(intent);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});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tShirt.setOnClickListener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(new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View.OnClickListener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@Override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onClick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(View view)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startActivity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(intent);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});</a:t>
            </a:r>
          </a:p>
        </p:txBody>
      </p:sp>
      <p:pic>
        <p:nvPicPr>
          <p:cNvPr id="313" name="그림 312">
            <a:extLst>
              <a:ext uri="{FF2B5EF4-FFF2-40B4-BE49-F238E27FC236}">
                <a16:creationId xmlns:a16="http://schemas.microsoft.com/office/drawing/2014/main" id="{0D2B9EB6-6FAB-4FD0-A72E-9A652C648C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93" y="1816121"/>
            <a:ext cx="2652845" cy="4549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186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B6FD84D-ED14-4D1E-9300-B1CE94EC9674}"/>
              </a:ext>
            </a:extLst>
          </p:cNvPr>
          <p:cNvSpPr/>
          <p:nvPr/>
        </p:nvSpPr>
        <p:spPr>
          <a:xfrm>
            <a:off x="900584" y="1224671"/>
            <a:ext cx="9998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 부위 별 입력 버튼 클릭 시 디바이스에서 측정 된 값 입력</a:t>
            </a:r>
            <a:endParaRPr lang="ko-KR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0B99D82D-7C92-4DF4-BC57-28A2538A8A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96" y="1815924"/>
            <a:ext cx="2634001" cy="4549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650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E2FB427-6117-48AD-A3A0-AE5556892581}"/>
              </a:ext>
            </a:extLst>
          </p:cNvPr>
          <p:cNvSpPr txBox="1"/>
          <p:nvPr/>
        </p:nvSpPr>
        <p:spPr>
          <a:xfrm>
            <a:off x="749068" y="1166767"/>
            <a:ext cx="819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&lt;MainActivity.java 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 </a:t>
            </a:r>
            <a:endParaRPr lang="ko-KR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7BE648C-25F2-49AD-9088-4F388CBD7E03}"/>
              </a:ext>
            </a:extLst>
          </p:cNvPr>
          <p:cNvSpPr txBox="1"/>
          <p:nvPr/>
        </p:nvSpPr>
        <p:spPr>
          <a:xfrm>
            <a:off x="808246" y="1489932"/>
            <a:ext cx="53320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블루투스로 값 </a:t>
            </a:r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주고받는건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MainActivity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에서 이루어지므로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MainActivity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Input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이란 이름의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Sharedpreferences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</a:t>
            </a:r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전송받은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측정값 저장</a:t>
            </a:r>
          </a:p>
          <a:p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SharedPreferences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Input;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public static final String PREFERENCES_GROUP = "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LoginInfo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";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값 저장될 파일의 이름 문자열 상수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logininfo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 정의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public static final String PREFERENCES_SIZE = "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PersonalSize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";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측정값 저장</a:t>
            </a:r>
          </a:p>
          <a:p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protected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onCreate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(Bundle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savedInstanceState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super.onCreate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savedInstanceState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setContentView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R.layout.activity_main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Input 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getSharedPreferences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(PREFERENCES_GROUP, MODE_PRIVATE);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1CB559D-B89A-47CD-AF84-E2CDE41EA123}"/>
              </a:ext>
            </a:extLst>
          </p:cNvPr>
          <p:cNvSpPr txBox="1"/>
          <p:nvPr/>
        </p:nvSpPr>
        <p:spPr>
          <a:xfrm>
            <a:off x="6091335" y="1880520"/>
            <a:ext cx="53469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bt.setOnDataReceivedListener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(new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BluetoothSPP.OnDataReceivedListener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수신</a:t>
            </a:r>
          </a:p>
          <a:p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onDataReceived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(byte[] data, String message)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//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Toast.makeText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MainActivity.this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"data="+message,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Toast.LENGTH_SHORT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).show();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SharedPreferences.Editor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editor =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Input.edit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editor.putString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(PREFERENCES_SIZE, message);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editor.commit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버튼을 누르면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Input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의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PREFERENCES_SIZE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message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저장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});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4C8CC036-A8F8-4D27-8581-45FBA9D7BEC5}"/>
              </a:ext>
            </a:extLst>
          </p:cNvPr>
          <p:cNvCxnSpPr/>
          <p:nvPr/>
        </p:nvCxnSpPr>
        <p:spPr>
          <a:xfrm>
            <a:off x="6049082" y="1199240"/>
            <a:ext cx="0" cy="536900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7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4DBE01-EBE5-4946-A120-E0AE69B500D8}"/>
              </a:ext>
            </a:extLst>
          </p:cNvPr>
          <p:cNvSpPr txBox="1"/>
          <p:nvPr/>
        </p:nvSpPr>
        <p:spPr>
          <a:xfrm>
            <a:off x="749068" y="1166767"/>
            <a:ext cx="819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&lt;PersonalInputActivity.java 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 </a:t>
            </a:r>
            <a:endParaRPr lang="ko-KR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9822B45-394B-40B5-9FA7-2BAEC49487F3}"/>
              </a:ext>
            </a:extLst>
          </p:cNvPr>
          <p:cNvSpPr txBox="1"/>
          <p:nvPr/>
        </p:nvSpPr>
        <p:spPr>
          <a:xfrm>
            <a:off x="808246" y="1489932"/>
            <a:ext cx="53320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 버튼 누를 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Input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있던 값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Edittext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입력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arm_btn.setOnClickListener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(new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View.OnClickListener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@Override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onClick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(View view1) {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arms.setText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Input.getString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(PREFERENCES_SIZE,""));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...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다른 부위 동일 코드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legs_btn.setOnClickListener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(new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View.OnClickListener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@Override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onClick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(View view6) {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legs.setText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Input.getString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(PREFERENCES_SIZE,""));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6C43E1B-6F58-48B4-BBF3-AFCF744EBECD}"/>
              </a:ext>
            </a:extLst>
          </p:cNvPr>
          <p:cNvSpPr txBox="1"/>
          <p:nvPr/>
        </p:nvSpPr>
        <p:spPr>
          <a:xfrm>
            <a:off x="6067756" y="1428510"/>
            <a:ext cx="53469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완료 버튼 누르면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 값 저장 후 </a:t>
            </a:r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메인화면으로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돌아감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finish.setOnClickListener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(new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View.OnClickListener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{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@Override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public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onClick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(View view) {</a:t>
            </a:r>
          </a:p>
          <a:p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전에 담겨있던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값 </a:t>
            </a:r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받아오기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저장 코드 이전과 동일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Intent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intent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new Intent(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getBaseContext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MainActivity.class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startActivity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(intent);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}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});</a:t>
            </a:r>
          </a:p>
          <a:p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}</a:t>
            </a:r>
          </a:p>
        </p:txBody>
      </p: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8FE6E70C-45DA-4EB8-962B-DE2F0FE35E26}"/>
              </a:ext>
            </a:extLst>
          </p:cNvPr>
          <p:cNvCxnSpPr/>
          <p:nvPr/>
        </p:nvCxnSpPr>
        <p:spPr>
          <a:xfrm>
            <a:off x="6049082" y="1199240"/>
            <a:ext cx="0" cy="536900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30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35B30A6-8503-4967-BB28-017178492102}"/>
              </a:ext>
            </a:extLst>
          </p:cNvPr>
          <p:cNvSpPr/>
          <p:nvPr/>
        </p:nvSpPr>
        <p:spPr>
          <a:xfrm>
            <a:off x="900584" y="1224671"/>
            <a:ext cx="99985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고객 이름 별 조회</a:t>
            </a:r>
            <a:endParaRPr lang="ko-KR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C6B9F005-9D35-4BB5-8E8F-8EAF4BE09A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9" y="1815726"/>
            <a:ext cx="2651204" cy="454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5AD95956-ED8E-47DE-9BB2-A1BFEBCFEA97}"/>
              </a:ext>
            </a:extLst>
          </p:cNvPr>
          <p:cNvSpPr txBox="1"/>
          <p:nvPr/>
        </p:nvSpPr>
        <p:spPr>
          <a:xfrm>
            <a:off x="3658528" y="1409328"/>
            <a:ext cx="75094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&lt;ByNameActivity.java </a:t>
            </a:r>
            <a:r>
              <a:rPr lang="ko-KR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  <a:endParaRPr lang="ko-KR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protected void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onCreate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(Bundle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savedInstanceState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 {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super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.onCreate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savedInstanceState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setContentView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R.layout.</a:t>
            </a:r>
            <a:r>
              <a:rPr lang="en-US" altLang="ko-KR" b="1" i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activity_by_name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 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getBaseContext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());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</a:t>
            </a:r>
            <a:r>
              <a:rPr lang="en-US" altLang="ko-KR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i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ko-KR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에서 </a:t>
            </a:r>
            <a:r>
              <a:rPr lang="ko-KR" altLang="ko-KR" i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받아오기</a:t>
            </a:r>
            <a:br>
              <a:rPr lang="en-US" altLang="ko-KR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nameS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"name"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...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다른 부위 동일 코드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dateS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=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tinyDB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.getListString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"date"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//person</a:t>
            </a:r>
            <a:r>
              <a:rPr lang="ko-KR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이라는 리스트로 </a:t>
            </a:r>
            <a:r>
              <a:rPr lang="ko-KR" altLang="ko-KR" i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묶어주기</a:t>
            </a:r>
            <a:br>
              <a:rPr lang="en-US" altLang="ko-K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i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for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0;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&lt;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.size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++) {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.add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new 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String[]{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ageS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heightS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weightS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genderS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armsS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legsS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shouldersS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chestS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waistS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hipS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),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)});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.add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nameS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.get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).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charAt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(0));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Log.</a:t>
            </a:r>
            <a:r>
              <a:rPr lang="en-US" altLang="ko-KR" i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asdf</a:t>
            </a:r>
            <a:r>
              <a:rPr lang="en-US" altLang="ko-KR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String.</a:t>
            </a:r>
            <a:r>
              <a:rPr lang="en-US" altLang="ko-KR" i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valueOf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b="1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</a:t>
            </a:r>
            <a:r>
              <a:rPr lang="en-US" altLang="ko-KR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.size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()));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}</a:t>
            </a:r>
            <a:b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</a:b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85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13048" y="200925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324" name="차트 323"/>
          <p:cNvGraphicFramePr/>
          <p:nvPr/>
        </p:nvGraphicFramePr>
        <p:xfrm>
          <a:off x="5986480" y="1369941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292971"/>
            <a:ext cx="327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주제 선정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EF364-2B4A-41B1-BA92-5C507BBF0D82}"/>
              </a:ext>
            </a:extLst>
          </p:cNvPr>
          <p:cNvSpPr txBox="1"/>
          <p:nvPr/>
        </p:nvSpPr>
        <p:spPr>
          <a:xfrm>
            <a:off x="1314292" y="1893798"/>
            <a:ext cx="9702437" cy="3700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?!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옷 제작을 위해  </a:t>
            </a:r>
            <a:r>
              <a:rPr lang="ko-KR" altLang="en-US" sz="32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신체 사이즈 측정 시 </a:t>
            </a:r>
            <a:endParaRPr lang="en-US" altLang="ko-KR" sz="3200" dirty="0">
              <a:solidFill>
                <a:srgbClr val="FE7C7C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   </a:t>
            </a:r>
            <a:r>
              <a:rPr lang="ko-KR" altLang="en-US" sz="32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측정과 기록을 별도로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해야 하는 번거로운 문제가 존재</a:t>
            </a:r>
            <a:endParaRPr lang="en-US" altLang="ko-KR" sz="3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?! </a:t>
            </a:r>
            <a:r>
              <a:rPr lang="ko-KR" altLang="en-US" sz="32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길이를 측정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하고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데이터를 저장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하는 데에 있어 </a:t>
            </a:r>
            <a:endParaRPr lang="en-US" altLang="ko-KR" sz="3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  </a:t>
            </a:r>
            <a:r>
              <a:rPr lang="ko-KR" altLang="en-US" sz="32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편리함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을 갖추면 좋겠다는 아이디어</a:t>
            </a:r>
            <a:endParaRPr lang="en-US" altLang="ko-KR" sz="3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22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3B90DB4-81EA-4326-B576-B01FD59A72AA}"/>
              </a:ext>
            </a:extLst>
          </p:cNvPr>
          <p:cNvSpPr txBox="1"/>
          <p:nvPr/>
        </p:nvSpPr>
        <p:spPr>
          <a:xfrm>
            <a:off x="777312" y="1132011"/>
            <a:ext cx="533206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수열 이용하여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abc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순으로 정렬</a:t>
            </a:r>
          </a:p>
          <a:p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for (int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0;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&lt;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nameS.size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();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++) 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for(int j = 0 ; j &lt;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nameS.size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 -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-1 ; j ++) 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if 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(j) &gt;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(j+1)) 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personTemporary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person.set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(j+1));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person.set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(j+1,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personTemporary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nameFirstTemporary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nameFirst.set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(j+1));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nameFirst.set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(j+1,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nameFirstTemporary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 } } }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리스트뷰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선언</a:t>
            </a:r>
          </a:p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ListView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listView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ListView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findViewById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R.id.name_list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어댑터로 리스트 뷰 안에 값 보여주기</a:t>
            </a:r>
          </a:p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final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MyAdapter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myAdapter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new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MyAdapter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this,person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listView.setAdapter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myAdapter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endParaRPr lang="en-US" altLang="ko-KR" dirty="0">
              <a:solidFill>
                <a:srgbClr val="FFFFFF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>
              <a:solidFill>
                <a:srgbClr val="FFFFFF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6A1B92-B8D8-47C2-8BED-5B88B294A32D}"/>
              </a:ext>
            </a:extLst>
          </p:cNvPr>
          <p:cNvSpPr txBox="1"/>
          <p:nvPr/>
        </p:nvSpPr>
        <p:spPr>
          <a:xfrm>
            <a:off x="6067756" y="1225077"/>
            <a:ext cx="53469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 아이템을 클릭했을 때 그 정보 보여주는 페이지로 이동</a:t>
            </a:r>
          </a:p>
          <a:p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listView.setOnItemClickListener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(new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AdapterView.OnItemClickListener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@Override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public void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onItemClick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AdapterView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parent, View v, int position, long id){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Intent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intent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= new Intent(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getBaseContext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(),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PersonalShowActivity.class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intent.putExtra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("name",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(position)[0]);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Log.e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("name",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(position)[0]);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...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다른 부위 동일 코드</a:t>
            </a:r>
          </a:p>
          <a:p>
            <a:r>
              <a:rPr lang="ko-KR" altLang="en-US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intent.putExtra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("date",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(position)[11]);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Log.e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("date",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person.get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(position)[11]);</a:t>
            </a:r>
          </a:p>
          <a:p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  </a:t>
            </a:r>
            <a:r>
              <a:rPr lang="en-US" altLang="ko-KR" dirty="0" err="1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startActivity</a:t>
            </a:r>
            <a:r>
              <a:rPr lang="en-US" altLang="ko-KR" dirty="0">
                <a:solidFill>
                  <a:srgbClr val="FFFFFF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(intent);</a:t>
            </a: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A9706404-9B6C-47CC-BA9C-E4163D056F87}"/>
              </a:ext>
            </a:extLst>
          </p:cNvPr>
          <p:cNvCxnSpPr/>
          <p:nvPr/>
        </p:nvCxnSpPr>
        <p:spPr>
          <a:xfrm>
            <a:off x="6049082" y="1199240"/>
            <a:ext cx="0" cy="536900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10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1079EBC7-2BBA-4478-ADF5-97D955D52C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78" y="1815529"/>
            <a:ext cx="2651203" cy="454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9EE3DD6F-78BF-4757-9F03-749F723F13F6}"/>
              </a:ext>
            </a:extLst>
          </p:cNvPr>
          <p:cNvSpPr txBox="1"/>
          <p:nvPr/>
        </p:nvSpPr>
        <p:spPr>
          <a:xfrm>
            <a:off x="3660920" y="5534369"/>
            <a:ext cx="7617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예약 된 날짜에 </a:t>
            </a:r>
            <a:r>
              <a:rPr lang="ko-KR" altLang="en-US" sz="25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네모칸</a:t>
            </a:r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표시</a:t>
            </a:r>
            <a:endParaRPr lang="en-US" altLang="ko-KR" sz="2500" dirty="0">
              <a:solidFill>
                <a:schemeClr val="bg1">
                  <a:lumMod val="9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</a:t>
            </a:r>
            <a:r>
              <a:rPr lang="en-US" altLang="ko-KR" sz="25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github</a:t>
            </a:r>
            <a:r>
              <a:rPr lang="en-US" altLang="ko-KR" sz="25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ByDayActivity.java </a:t>
            </a:r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참고</a:t>
            </a:r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65E39D24-0AA7-4CC5-B741-C9333E91978F}"/>
              </a:ext>
            </a:extLst>
          </p:cNvPr>
          <p:cNvSpPr/>
          <p:nvPr/>
        </p:nvSpPr>
        <p:spPr>
          <a:xfrm>
            <a:off x="900584" y="1224671"/>
            <a:ext cx="1067674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날짜 별 조회 시 예약된 날짜에 표시</a:t>
            </a:r>
            <a:r>
              <a:rPr lang="en-US" altLang="ko-KR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표시된 날짜 클릭 시 예약내역 조회로 </a:t>
            </a:r>
            <a:r>
              <a:rPr lang="ko-KR" altLang="en-US" sz="2500" dirty="0" err="1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넘어감</a:t>
            </a:r>
            <a:endParaRPr lang="ko-KR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695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91900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기술 및 소프트웨어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하드웨어 </a:t>
            </a: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(App)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24DCBBE-1C1F-4D33-8882-B5D72D018DD8}"/>
              </a:ext>
            </a:extLst>
          </p:cNvPr>
          <p:cNvSpPr txBox="1"/>
          <p:nvPr/>
        </p:nvSpPr>
        <p:spPr>
          <a:xfrm>
            <a:off x="3691632" y="1655813"/>
            <a:ext cx="76177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&lt;PersonalShowActivity.java </a:t>
            </a:r>
            <a:r>
              <a:rPr lang="ko-KR" altLang="en-US" sz="25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코드 부분 삽입</a:t>
            </a:r>
            <a:r>
              <a:rPr lang="en-US" altLang="ko-KR" sz="25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endParaRPr lang="en-US" altLang="ko-KR" sz="2500" dirty="0">
              <a:solidFill>
                <a:schemeClr val="accent1">
                  <a:lumMod val="60000"/>
                  <a:lumOff val="40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en-US" altLang="ko-KR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db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에서 값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받아오는건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이전과 동일</a:t>
            </a:r>
          </a:p>
          <a:p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//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텍스트뷰에</a:t>
            </a:r>
            <a:r>
              <a:rPr lang="ko-KR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해당하는 글 </a:t>
            </a:r>
            <a:r>
              <a:rPr lang="ko-KR" alt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넣어주기</a:t>
            </a:r>
            <a:endParaRPr lang="en-US" altLang="ko-KR" sz="2000" dirty="0">
              <a:solidFill>
                <a:schemeClr val="accent1">
                  <a:lumMod val="60000"/>
                  <a:lumOff val="40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personalS.setText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(name + "("+age +", "+gender+", "+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height+"cm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"+</a:t>
            </a:r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weight+"kg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"+")");</a:t>
            </a:r>
          </a:p>
          <a:p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dateS.setText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예약날짜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"+date);</a:t>
            </a:r>
          </a:p>
          <a:p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armsS.setText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팔길이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"+arms + "cm");</a:t>
            </a:r>
          </a:p>
          <a:p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shouldersS.setText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어깨길이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"+shoulders + "cm");</a:t>
            </a:r>
          </a:p>
          <a:p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chestS.setText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가슴둘레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"+chest + "cm");</a:t>
            </a:r>
          </a:p>
          <a:p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waistS.setText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허리둘레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"+waist + "cm");</a:t>
            </a:r>
          </a:p>
          <a:p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hipS.setText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엉덩이둘레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"+hip + "cm");</a:t>
            </a:r>
          </a:p>
          <a:p>
            <a:r>
              <a:rPr lang="en-US" altLang="ko-KR" sz="2000" dirty="0" err="1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legsS.setText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("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다리길이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"+legs + "cm");</a:t>
            </a: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B0C41223-945A-48C9-8538-384A5CC654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20" y="1815331"/>
            <a:ext cx="2642561" cy="454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70E746-8510-4A81-988D-594A968ADFD9}"/>
              </a:ext>
            </a:extLst>
          </p:cNvPr>
          <p:cNvSpPr/>
          <p:nvPr/>
        </p:nvSpPr>
        <p:spPr>
          <a:xfrm>
            <a:off x="900584" y="1224671"/>
            <a:ext cx="1067674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25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고객 정보 확인</a:t>
            </a:r>
            <a:endParaRPr lang="ko-KR" altLang="ko-KR" sz="25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983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13048" y="200925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324" name="차트 323"/>
          <p:cNvGraphicFramePr/>
          <p:nvPr>
            <p:extLst>
              <p:ext uri="{D42A27DB-BD31-4B8C-83A1-F6EECF244321}">
                <p14:modId xmlns:p14="http://schemas.microsoft.com/office/powerpoint/2010/main" val="3211910670"/>
              </p:ext>
            </p:extLst>
          </p:nvPr>
        </p:nvGraphicFramePr>
        <p:xfrm>
          <a:off x="6078266" y="1010366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292971"/>
            <a:ext cx="327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시연 동영상</a:t>
            </a:r>
          </a:p>
        </p:txBody>
      </p:sp>
      <p:pic>
        <p:nvPicPr>
          <p:cNvPr id="4" name="KakaoTalk_20200622_202100645">
            <a:hlinkClick r:id="" action="ppaction://media"/>
            <a:extLst>
              <a:ext uri="{FF2B5EF4-FFF2-40B4-BE49-F238E27FC236}">
                <a16:creationId xmlns:a16="http://schemas.microsoft.com/office/drawing/2014/main" id="{FE748C36-E801-4B9F-B25B-57F83E659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2809" y="1893798"/>
            <a:ext cx="6484143" cy="36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1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DCF80-B5D2-4AAA-826F-D0EBF2DC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488C9-F586-4F7C-9859-3993CA9B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자유형 75">
            <a:extLst>
              <a:ext uri="{FF2B5EF4-FFF2-40B4-BE49-F238E27FC236}">
                <a16:creationId xmlns:a16="http://schemas.microsoft.com/office/drawing/2014/main" id="{B1B75784-F72D-4125-A8D2-9F8772D29040}"/>
              </a:ext>
            </a:extLst>
          </p:cNvPr>
          <p:cNvSpPr/>
          <p:nvPr/>
        </p:nvSpPr>
        <p:spPr>
          <a:xfrm>
            <a:off x="0" y="187277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CBFF5F04-2099-44AC-8F2F-7521677CE27F}"/>
              </a:ext>
            </a:extLst>
          </p:cNvPr>
          <p:cNvSpPr/>
          <p:nvPr/>
        </p:nvSpPr>
        <p:spPr>
          <a:xfrm>
            <a:off x="658985" y="1101906"/>
            <a:ext cx="10874030" cy="5570889"/>
          </a:xfrm>
          <a:prstGeom prst="roundRect">
            <a:avLst>
              <a:gd name="adj" fmla="val 13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dist="50800" dir="162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73F805-72B1-44C5-ADEC-27E13B9DB613}"/>
              </a:ext>
            </a:extLst>
          </p:cNvPr>
          <p:cNvGrpSpPr/>
          <p:nvPr/>
        </p:nvGrpSpPr>
        <p:grpSpPr>
          <a:xfrm>
            <a:off x="1238092" y="875977"/>
            <a:ext cx="9713112" cy="208380"/>
            <a:chOff x="1238092" y="1209352"/>
            <a:chExt cx="9713112" cy="20838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5BCD0BC-6224-449C-8B01-C47FDA7C3BDB}"/>
                </a:ext>
              </a:extLst>
            </p:cNvPr>
            <p:cNvSpPr/>
            <p:nvPr/>
          </p:nvSpPr>
          <p:spPr>
            <a:xfrm>
              <a:off x="1238092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6863C15-8383-403F-85E1-4C56F969D871}"/>
                </a:ext>
              </a:extLst>
            </p:cNvPr>
            <p:cNvSpPr/>
            <p:nvPr/>
          </p:nvSpPr>
          <p:spPr>
            <a:xfrm>
              <a:off x="1261792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ABB0BC97-879D-4A97-874A-1C74DB97DCC2}"/>
                </a:ext>
              </a:extLst>
            </p:cNvPr>
            <p:cNvSpPr/>
            <p:nvPr/>
          </p:nvSpPr>
          <p:spPr>
            <a:xfrm>
              <a:off x="1505784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B1AFF1C6-BB07-4B9C-9E4E-372F3BCCC4DF}"/>
                </a:ext>
              </a:extLst>
            </p:cNvPr>
            <p:cNvSpPr/>
            <p:nvPr/>
          </p:nvSpPr>
          <p:spPr>
            <a:xfrm>
              <a:off x="1529484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6DE0422-9A1F-4F4F-8585-05A25FA2ABEF}"/>
                </a:ext>
              </a:extLst>
            </p:cNvPr>
            <p:cNvSpPr/>
            <p:nvPr/>
          </p:nvSpPr>
          <p:spPr>
            <a:xfrm>
              <a:off x="1773476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A5ABE4D-3D3F-47E0-A7FD-9C7B0424D3BE}"/>
                </a:ext>
              </a:extLst>
            </p:cNvPr>
            <p:cNvSpPr/>
            <p:nvPr/>
          </p:nvSpPr>
          <p:spPr>
            <a:xfrm>
              <a:off x="1797176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784CDFE-0639-43AE-9E79-A68C50B6A160}"/>
                </a:ext>
              </a:extLst>
            </p:cNvPr>
            <p:cNvSpPr/>
            <p:nvPr/>
          </p:nvSpPr>
          <p:spPr>
            <a:xfrm>
              <a:off x="2041168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83E942E-B7FA-44D9-BD28-99A0953C1E78}"/>
                </a:ext>
              </a:extLst>
            </p:cNvPr>
            <p:cNvSpPr/>
            <p:nvPr/>
          </p:nvSpPr>
          <p:spPr>
            <a:xfrm>
              <a:off x="2064868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0D2CB34-5C95-41C8-AAFE-E13CB6B2D7F8}"/>
                </a:ext>
              </a:extLst>
            </p:cNvPr>
            <p:cNvSpPr/>
            <p:nvPr/>
          </p:nvSpPr>
          <p:spPr>
            <a:xfrm>
              <a:off x="2308860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B566B20-84B2-4362-B687-DB265A12ABFA}"/>
                </a:ext>
              </a:extLst>
            </p:cNvPr>
            <p:cNvSpPr/>
            <p:nvPr/>
          </p:nvSpPr>
          <p:spPr>
            <a:xfrm>
              <a:off x="2332560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34557C7-5534-431F-A941-21F750D021C7}"/>
                </a:ext>
              </a:extLst>
            </p:cNvPr>
            <p:cNvSpPr/>
            <p:nvPr/>
          </p:nvSpPr>
          <p:spPr>
            <a:xfrm>
              <a:off x="2576552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FC89749-FD20-4B74-B186-0F1FFFFF367B}"/>
                </a:ext>
              </a:extLst>
            </p:cNvPr>
            <p:cNvSpPr/>
            <p:nvPr/>
          </p:nvSpPr>
          <p:spPr>
            <a:xfrm>
              <a:off x="2600252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CFF628E-B043-4029-A177-14464AAF5AC7}"/>
                </a:ext>
              </a:extLst>
            </p:cNvPr>
            <p:cNvSpPr/>
            <p:nvPr/>
          </p:nvSpPr>
          <p:spPr>
            <a:xfrm>
              <a:off x="2844244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4C31C08-9059-40D9-BAA5-4FF328BAB87D}"/>
                </a:ext>
              </a:extLst>
            </p:cNvPr>
            <p:cNvSpPr/>
            <p:nvPr/>
          </p:nvSpPr>
          <p:spPr>
            <a:xfrm>
              <a:off x="2867944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E0E4FDD-EBB9-40D8-B8EE-72E6F9CE839C}"/>
                </a:ext>
              </a:extLst>
            </p:cNvPr>
            <p:cNvSpPr/>
            <p:nvPr/>
          </p:nvSpPr>
          <p:spPr>
            <a:xfrm>
              <a:off x="3111936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A6F6279-6907-45E4-99BF-F2F8D97358C2}"/>
                </a:ext>
              </a:extLst>
            </p:cNvPr>
            <p:cNvSpPr/>
            <p:nvPr/>
          </p:nvSpPr>
          <p:spPr>
            <a:xfrm>
              <a:off x="3135636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1418AD93-8D89-4066-9FDF-78C269F36E5D}"/>
                </a:ext>
              </a:extLst>
            </p:cNvPr>
            <p:cNvSpPr/>
            <p:nvPr/>
          </p:nvSpPr>
          <p:spPr>
            <a:xfrm>
              <a:off x="3379628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6BB846D-46F0-4E8E-BCE5-E0D770302A3A}"/>
                </a:ext>
              </a:extLst>
            </p:cNvPr>
            <p:cNvSpPr/>
            <p:nvPr/>
          </p:nvSpPr>
          <p:spPr>
            <a:xfrm>
              <a:off x="3403328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DBF0C94-3E67-4A49-A67B-8236B561C4CD}"/>
                </a:ext>
              </a:extLst>
            </p:cNvPr>
            <p:cNvSpPr/>
            <p:nvPr/>
          </p:nvSpPr>
          <p:spPr>
            <a:xfrm>
              <a:off x="3647320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2EC05EB-8230-4B65-BDA3-F4CD33B3CA7C}"/>
                </a:ext>
              </a:extLst>
            </p:cNvPr>
            <p:cNvSpPr/>
            <p:nvPr/>
          </p:nvSpPr>
          <p:spPr>
            <a:xfrm>
              <a:off x="3671020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0AA13FC-7E47-4D9E-9B7D-90ACF565698D}"/>
                </a:ext>
              </a:extLst>
            </p:cNvPr>
            <p:cNvSpPr/>
            <p:nvPr/>
          </p:nvSpPr>
          <p:spPr>
            <a:xfrm>
              <a:off x="3915012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1285ED0-F6A1-4D57-8EFE-0C302A239735}"/>
                </a:ext>
              </a:extLst>
            </p:cNvPr>
            <p:cNvSpPr/>
            <p:nvPr/>
          </p:nvSpPr>
          <p:spPr>
            <a:xfrm>
              <a:off x="3938712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AF3DD48-51A8-4523-8568-F93544DD9B50}"/>
                </a:ext>
              </a:extLst>
            </p:cNvPr>
            <p:cNvSpPr/>
            <p:nvPr/>
          </p:nvSpPr>
          <p:spPr>
            <a:xfrm>
              <a:off x="4182704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32CBF5-EE0E-4DEE-9256-9DC6CC91F38D}"/>
                </a:ext>
              </a:extLst>
            </p:cNvPr>
            <p:cNvSpPr/>
            <p:nvPr/>
          </p:nvSpPr>
          <p:spPr>
            <a:xfrm>
              <a:off x="4206404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3D96612-F0FA-46BF-972D-18C25D331F77}"/>
                </a:ext>
              </a:extLst>
            </p:cNvPr>
            <p:cNvSpPr/>
            <p:nvPr/>
          </p:nvSpPr>
          <p:spPr>
            <a:xfrm>
              <a:off x="4450396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87C6957-93EB-48C4-BA83-3BBCFC950671}"/>
                </a:ext>
              </a:extLst>
            </p:cNvPr>
            <p:cNvSpPr/>
            <p:nvPr/>
          </p:nvSpPr>
          <p:spPr>
            <a:xfrm>
              <a:off x="4474096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70DFB0B-0F87-48B1-8D0F-FA772E579BA1}"/>
                </a:ext>
              </a:extLst>
            </p:cNvPr>
            <p:cNvSpPr/>
            <p:nvPr/>
          </p:nvSpPr>
          <p:spPr>
            <a:xfrm>
              <a:off x="4718088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43BE2FD-124B-4488-AADD-A703F20969C2}"/>
                </a:ext>
              </a:extLst>
            </p:cNvPr>
            <p:cNvSpPr/>
            <p:nvPr/>
          </p:nvSpPr>
          <p:spPr>
            <a:xfrm>
              <a:off x="4741788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A2CF2E6-9EE7-491A-9983-15FB5CCBF762}"/>
                </a:ext>
              </a:extLst>
            </p:cNvPr>
            <p:cNvSpPr/>
            <p:nvPr/>
          </p:nvSpPr>
          <p:spPr>
            <a:xfrm>
              <a:off x="4985780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809A501-CAA1-4BCE-B13A-3386DF3FD74D}"/>
                </a:ext>
              </a:extLst>
            </p:cNvPr>
            <p:cNvSpPr/>
            <p:nvPr/>
          </p:nvSpPr>
          <p:spPr>
            <a:xfrm>
              <a:off x="5009480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C0F8A17B-3399-4602-B939-E576820577EC}"/>
                </a:ext>
              </a:extLst>
            </p:cNvPr>
            <p:cNvSpPr/>
            <p:nvPr/>
          </p:nvSpPr>
          <p:spPr>
            <a:xfrm>
              <a:off x="5253472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92B84EE-5844-409F-B9C0-8390305266A9}"/>
                </a:ext>
              </a:extLst>
            </p:cNvPr>
            <p:cNvSpPr/>
            <p:nvPr/>
          </p:nvSpPr>
          <p:spPr>
            <a:xfrm>
              <a:off x="5277172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1288CF3-15F9-4148-B751-1420358BF0F0}"/>
                </a:ext>
              </a:extLst>
            </p:cNvPr>
            <p:cNvSpPr/>
            <p:nvPr/>
          </p:nvSpPr>
          <p:spPr>
            <a:xfrm>
              <a:off x="5521164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545F403-7522-4B8B-A5A6-EA99F6C3CEED}"/>
                </a:ext>
              </a:extLst>
            </p:cNvPr>
            <p:cNvSpPr/>
            <p:nvPr/>
          </p:nvSpPr>
          <p:spPr>
            <a:xfrm>
              <a:off x="5544864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A2D3B34-E996-4570-837E-B9FB2CCC30BB}"/>
                </a:ext>
              </a:extLst>
            </p:cNvPr>
            <p:cNvSpPr/>
            <p:nvPr/>
          </p:nvSpPr>
          <p:spPr>
            <a:xfrm>
              <a:off x="5788856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33049C7-0363-4C11-9114-669633F80B2E}"/>
                </a:ext>
              </a:extLst>
            </p:cNvPr>
            <p:cNvSpPr/>
            <p:nvPr/>
          </p:nvSpPr>
          <p:spPr>
            <a:xfrm>
              <a:off x="5812556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5536440-F7DC-4186-8914-FA5BE900AC7C}"/>
                </a:ext>
              </a:extLst>
            </p:cNvPr>
            <p:cNvSpPr/>
            <p:nvPr/>
          </p:nvSpPr>
          <p:spPr>
            <a:xfrm>
              <a:off x="6056548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7C75C409-8B23-4490-A0BC-29D9442992FB}"/>
                </a:ext>
              </a:extLst>
            </p:cNvPr>
            <p:cNvSpPr/>
            <p:nvPr/>
          </p:nvSpPr>
          <p:spPr>
            <a:xfrm>
              <a:off x="6080248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573BA9A-4F48-4B74-A913-26B38A8C47E3}"/>
                </a:ext>
              </a:extLst>
            </p:cNvPr>
            <p:cNvSpPr/>
            <p:nvPr/>
          </p:nvSpPr>
          <p:spPr>
            <a:xfrm>
              <a:off x="6324240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87DEED0F-295E-40D6-BB64-33BFB58C2618}"/>
                </a:ext>
              </a:extLst>
            </p:cNvPr>
            <p:cNvSpPr/>
            <p:nvPr/>
          </p:nvSpPr>
          <p:spPr>
            <a:xfrm>
              <a:off x="6347940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C4EAAFF-1065-4B94-93F9-7CA6C9E17813}"/>
                </a:ext>
              </a:extLst>
            </p:cNvPr>
            <p:cNvSpPr/>
            <p:nvPr/>
          </p:nvSpPr>
          <p:spPr>
            <a:xfrm>
              <a:off x="6591932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CB08453-9F4D-438A-B2C0-380510BCC500}"/>
                </a:ext>
              </a:extLst>
            </p:cNvPr>
            <p:cNvSpPr/>
            <p:nvPr/>
          </p:nvSpPr>
          <p:spPr>
            <a:xfrm>
              <a:off x="6615632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7779661-9D7E-4D6D-B753-5BD9C761451E}"/>
                </a:ext>
              </a:extLst>
            </p:cNvPr>
            <p:cNvSpPr/>
            <p:nvPr/>
          </p:nvSpPr>
          <p:spPr>
            <a:xfrm>
              <a:off x="6859624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D50BE523-820A-42DB-9C23-0F782F58472E}"/>
                </a:ext>
              </a:extLst>
            </p:cNvPr>
            <p:cNvSpPr/>
            <p:nvPr/>
          </p:nvSpPr>
          <p:spPr>
            <a:xfrm>
              <a:off x="6883324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2F303DB-2FFB-40A3-9B5C-F623A9ED9673}"/>
                </a:ext>
              </a:extLst>
            </p:cNvPr>
            <p:cNvSpPr/>
            <p:nvPr/>
          </p:nvSpPr>
          <p:spPr>
            <a:xfrm>
              <a:off x="7127316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AA5B109-5006-46DC-B805-2D36999B51E2}"/>
                </a:ext>
              </a:extLst>
            </p:cNvPr>
            <p:cNvSpPr/>
            <p:nvPr/>
          </p:nvSpPr>
          <p:spPr>
            <a:xfrm>
              <a:off x="7151016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B63E2A4-8FE8-41B0-B2F2-72889DD8E1E3}"/>
                </a:ext>
              </a:extLst>
            </p:cNvPr>
            <p:cNvSpPr/>
            <p:nvPr/>
          </p:nvSpPr>
          <p:spPr>
            <a:xfrm>
              <a:off x="7395008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76A5ADA2-7CD7-42E1-B9F0-C763F40972C4}"/>
                </a:ext>
              </a:extLst>
            </p:cNvPr>
            <p:cNvSpPr/>
            <p:nvPr/>
          </p:nvSpPr>
          <p:spPr>
            <a:xfrm>
              <a:off x="7418708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4F2BF8A-5E0D-4F41-A442-E6F44A02BC07}"/>
                </a:ext>
              </a:extLst>
            </p:cNvPr>
            <p:cNvSpPr/>
            <p:nvPr/>
          </p:nvSpPr>
          <p:spPr>
            <a:xfrm>
              <a:off x="7662700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C2EE10BD-6295-4729-9BAB-3B08FA3525E2}"/>
                </a:ext>
              </a:extLst>
            </p:cNvPr>
            <p:cNvSpPr/>
            <p:nvPr/>
          </p:nvSpPr>
          <p:spPr>
            <a:xfrm>
              <a:off x="7686400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91251FD-53B8-456D-ACB0-2565295E628A}"/>
                </a:ext>
              </a:extLst>
            </p:cNvPr>
            <p:cNvSpPr/>
            <p:nvPr/>
          </p:nvSpPr>
          <p:spPr>
            <a:xfrm>
              <a:off x="7930392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C13748D-B61E-4413-A632-6D49AC700378}"/>
                </a:ext>
              </a:extLst>
            </p:cNvPr>
            <p:cNvSpPr/>
            <p:nvPr/>
          </p:nvSpPr>
          <p:spPr>
            <a:xfrm>
              <a:off x="7954092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13FB69DA-E255-4F3F-AF91-24B27186F87D}"/>
                </a:ext>
              </a:extLst>
            </p:cNvPr>
            <p:cNvSpPr/>
            <p:nvPr/>
          </p:nvSpPr>
          <p:spPr>
            <a:xfrm>
              <a:off x="8198084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75E32600-4A3C-4B38-9601-36D20AF03936}"/>
                </a:ext>
              </a:extLst>
            </p:cNvPr>
            <p:cNvSpPr/>
            <p:nvPr/>
          </p:nvSpPr>
          <p:spPr>
            <a:xfrm>
              <a:off x="8221784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F6A77DF-885E-4ACF-8B7B-B9E44D861F52}"/>
                </a:ext>
              </a:extLst>
            </p:cNvPr>
            <p:cNvSpPr/>
            <p:nvPr/>
          </p:nvSpPr>
          <p:spPr>
            <a:xfrm>
              <a:off x="8465776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C08C0F3-836E-4FC3-8AD0-08DA5C87FB0C}"/>
                </a:ext>
              </a:extLst>
            </p:cNvPr>
            <p:cNvSpPr/>
            <p:nvPr/>
          </p:nvSpPr>
          <p:spPr>
            <a:xfrm>
              <a:off x="8489476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F47AED13-D2B0-438E-A424-A2D1006AB60D}"/>
                </a:ext>
              </a:extLst>
            </p:cNvPr>
            <p:cNvSpPr/>
            <p:nvPr/>
          </p:nvSpPr>
          <p:spPr>
            <a:xfrm>
              <a:off x="8733468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A1EBE0C-2170-4724-8107-CAD074E17B68}"/>
                </a:ext>
              </a:extLst>
            </p:cNvPr>
            <p:cNvSpPr/>
            <p:nvPr/>
          </p:nvSpPr>
          <p:spPr>
            <a:xfrm>
              <a:off x="8757168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06F77B65-3E64-4908-94F7-F23DDC61B461}"/>
                </a:ext>
              </a:extLst>
            </p:cNvPr>
            <p:cNvSpPr/>
            <p:nvPr/>
          </p:nvSpPr>
          <p:spPr>
            <a:xfrm>
              <a:off x="9001160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0CE7216-694C-4A79-8E81-F6FEBE4BE02D}"/>
                </a:ext>
              </a:extLst>
            </p:cNvPr>
            <p:cNvSpPr/>
            <p:nvPr/>
          </p:nvSpPr>
          <p:spPr>
            <a:xfrm>
              <a:off x="9024860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7007E47-54CA-4AA8-B2DA-6C514A724C93}"/>
                </a:ext>
              </a:extLst>
            </p:cNvPr>
            <p:cNvSpPr/>
            <p:nvPr/>
          </p:nvSpPr>
          <p:spPr>
            <a:xfrm>
              <a:off x="9268852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A99F562-04BF-4583-98BA-C87925753CA4}"/>
                </a:ext>
              </a:extLst>
            </p:cNvPr>
            <p:cNvSpPr/>
            <p:nvPr/>
          </p:nvSpPr>
          <p:spPr>
            <a:xfrm>
              <a:off x="9292552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5A4F441-67BA-4F50-8FDD-E3771E9109AB}"/>
                </a:ext>
              </a:extLst>
            </p:cNvPr>
            <p:cNvSpPr/>
            <p:nvPr/>
          </p:nvSpPr>
          <p:spPr>
            <a:xfrm>
              <a:off x="9536544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CE25E86F-85B9-4F74-8C64-A70C1535C5A6}"/>
                </a:ext>
              </a:extLst>
            </p:cNvPr>
            <p:cNvSpPr/>
            <p:nvPr/>
          </p:nvSpPr>
          <p:spPr>
            <a:xfrm>
              <a:off x="9560244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B7C21B94-8AFF-4C10-B840-FA19DC2BFD7D}"/>
                </a:ext>
              </a:extLst>
            </p:cNvPr>
            <p:cNvSpPr/>
            <p:nvPr/>
          </p:nvSpPr>
          <p:spPr>
            <a:xfrm>
              <a:off x="9804236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9CDE5A9F-2E25-4449-BDAB-25E69C21D4B9}"/>
                </a:ext>
              </a:extLst>
            </p:cNvPr>
            <p:cNvSpPr/>
            <p:nvPr/>
          </p:nvSpPr>
          <p:spPr>
            <a:xfrm>
              <a:off x="9827936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2676605-C9BD-4CE2-937E-8047D089F1DD}"/>
                </a:ext>
              </a:extLst>
            </p:cNvPr>
            <p:cNvSpPr/>
            <p:nvPr/>
          </p:nvSpPr>
          <p:spPr>
            <a:xfrm>
              <a:off x="10071928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52BBF243-6798-4DA4-80E1-0EF8655BD597}"/>
                </a:ext>
              </a:extLst>
            </p:cNvPr>
            <p:cNvSpPr/>
            <p:nvPr/>
          </p:nvSpPr>
          <p:spPr>
            <a:xfrm>
              <a:off x="10095628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FA5AF98-7AFC-4C0C-8E6F-F9568CDE5587}"/>
                </a:ext>
              </a:extLst>
            </p:cNvPr>
            <p:cNvSpPr/>
            <p:nvPr/>
          </p:nvSpPr>
          <p:spPr>
            <a:xfrm>
              <a:off x="10339620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4D51193B-8312-4CDE-9104-4A08C35CBB32}"/>
                </a:ext>
              </a:extLst>
            </p:cNvPr>
            <p:cNvSpPr/>
            <p:nvPr/>
          </p:nvSpPr>
          <p:spPr>
            <a:xfrm>
              <a:off x="10363320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F5D6AC33-4687-42CF-AB3F-B552DD691248}"/>
                </a:ext>
              </a:extLst>
            </p:cNvPr>
            <p:cNvSpPr/>
            <p:nvPr/>
          </p:nvSpPr>
          <p:spPr>
            <a:xfrm>
              <a:off x="10607312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876EB1C-ADB7-4B4F-9F38-0B6AD3C370E5}"/>
                </a:ext>
              </a:extLst>
            </p:cNvPr>
            <p:cNvSpPr/>
            <p:nvPr/>
          </p:nvSpPr>
          <p:spPr>
            <a:xfrm>
              <a:off x="10631012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D5C75F77-AA9B-41A8-816D-D8996C4826A4}"/>
                </a:ext>
              </a:extLst>
            </p:cNvPr>
            <p:cNvSpPr/>
            <p:nvPr/>
          </p:nvSpPr>
          <p:spPr>
            <a:xfrm>
              <a:off x="10875004" y="1300892"/>
              <a:ext cx="762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2505D10-0586-4C6A-8639-3D08130500A1}"/>
                </a:ext>
              </a:extLst>
            </p:cNvPr>
            <p:cNvSpPr/>
            <p:nvPr/>
          </p:nvSpPr>
          <p:spPr>
            <a:xfrm>
              <a:off x="10898704" y="12093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383D77-14B5-4CBD-A0CB-FAEDFFA16A67}"/>
              </a:ext>
            </a:extLst>
          </p:cNvPr>
          <p:cNvGrpSpPr/>
          <p:nvPr/>
        </p:nvGrpSpPr>
        <p:grpSpPr>
          <a:xfrm>
            <a:off x="1228567" y="6672992"/>
            <a:ext cx="9713112" cy="215800"/>
            <a:chOff x="1228567" y="5225192"/>
            <a:chExt cx="9713112" cy="215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CA4B68-32FF-49E2-BEB4-DCAF437CA726}"/>
                </a:ext>
              </a:extLst>
            </p:cNvPr>
            <p:cNvSpPr/>
            <p:nvPr/>
          </p:nvSpPr>
          <p:spPr>
            <a:xfrm>
              <a:off x="1228567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AE09E60-F726-43F2-BC6D-D78E41794F68}"/>
                </a:ext>
              </a:extLst>
            </p:cNvPr>
            <p:cNvSpPr/>
            <p:nvPr/>
          </p:nvSpPr>
          <p:spPr>
            <a:xfrm>
              <a:off x="1252267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9480A3-4139-49E7-9955-06E7226A13B8}"/>
                </a:ext>
              </a:extLst>
            </p:cNvPr>
            <p:cNvSpPr/>
            <p:nvPr/>
          </p:nvSpPr>
          <p:spPr>
            <a:xfrm>
              <a:off x="1496259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4EBDFB4-50A6-44C5-81BC-11B6D2A8DB5C}"/>
                </a:ext>
              </a:extLst>
            </p:cNvPr>
            <p:cNvSpPr/>
            <p:nvPr/>
          </p:nvSpPr>
          <p:spPr>
            <a:xfrm>
              <a:off x="1519959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0668A5-21B4-4B90-A456-68B381163402}"/>
                </a:ext>
              </a:extLst>
            </p:cNvPr>
            <p:cNvSpPr/>
            <p:nvPr/>
          </p:nvSpPr>
          <p:spPr>
            <a:xfrm>
              <a:off x="1763951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4C61A14-7ECE-4F2E-B857-F314C3A35AA8}"/>
                </a:ext>
              </a:extLst>
            </p:cNvPr>
            <p:cNvSpPr/>
            <p:nvPr/>
          </p:nvSpPr>
          <p:spPr>
            <a:xfrm>
              <a:off x="1787651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4BD80C3-F920-41A3-B2FF-F70F67EABFE5}"/>
                </a:ext>
              </a:extLst>
            </p:cNvPr>
            <p:cNvSpPr/>
            <p:nvPr/>
          </p:nvSpPr>
          <p:spPr>
            <a:xfrm>
              <a:off x="2031643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4256054-9691-44BC-8C55-C8F1E8908236}"/>
                </a:ext>
              </a:extLst>
            </p:cNvPr>
            <p:cNvSpPr/>
            <p:nvPr/>
          </p:nvSpPr>
          <p:spPr>
            <a:xfrm>
              <a:off x="2055343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053F6A6-76B9-4DCB-86C8-0A34A9052995}"/>
                </a:ext>
              </a:extLst>
            </p:cNvPr>
            <p:cNvSpPr/>
            <p:nvPr/>
          </p:nvSpPr>
          <p:spPr>
            <a:xfrm>
              <a:off x="2299335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2CF934-B3FC-4856-8B43-F9479FAECBB5}"/>
                </a:ext>
              </a:extLst>
            </p:cNvPr>
            <p:cNvSpPr/>
            <p:nvPr/>
          </p:nvSpPr>
          <p:spPr>
            <a:xfrm>
              <a:off x="2323035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EB52D49-438C-4978-AFFE-516E56421C22}"/>
                </a:ext>
              </a:extLst>
            </p:cNvPr>
            <p:cNvSpPr/>
            <p:nvPr/>
          </p:nvSpPr>
          <p:spPr>
            <a:xfrm>
              <a:off x="2567027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6F24AB9-4084-4DE0-9901-38916F2A704C}"/>
                </a:ext>
              </a:extLst>
            </p:cNvPr>
            <p:cNvSpPr/>
            <p:nvPr/>
          </p:nvSpPr>
          <p:spPr>
            <a:xfrm>
              <a:off x="2590727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1170AA-0BE9-4B9E-96E5-887BD7308EEE}"/>
                </a:ext>
              </a:extLst>
            </p:cNvPr>
            <p:cNvSpPr/>
            <p:nvPr/>
          </p:nvSpPr>
          <p:spPr>
            <a:xfrm>
              <a:off x="2834719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4A159-D268-42EE-BC2E-316A9345E756}"/>
                </a:ext>
              </a:extLst>
            </p:cNvPr>
            <p:cNvSpPr/>
            <p:nvPr/>
          </p:nvSpPr>
          <p:spPr>
            <a:xfrm>
              <a:off x="2858419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407289C-878D-46DD-AB3B-985D0F6C63C6}"/>
                </a:ext>
              </a:extLst>
            </p:cNvPr>
            <p:cNvSpPr/>
            <p:nvPr/>
          </p:nvSpPr>
          <p:spPr>
            <a:xfrm>
              <a:off x="3102411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47FEEBF-6E07-4AFA-B03A-69CE11A5ADD0}"/>
                </a:ext>
              </a:extLst>
            </p:cNvPr>
            <p:cNvSpPr/>
            <p:nvPr/>
          </p:nvSpPr>
          <p:spPr>
            <a:xfrm>
              <a:off x="3126111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3554E83-64D8-4D1E-9B64-BA644AC905D0}"/>
                </a:ext>
              </a:extLst>
            </p:cNvPr>
            <p:cNvSpPr/>
            <p:nvPr/>
          </p:nvSpPr>
          <p:spPr>
            <a:xfrm>
              <a:off x="3370103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AC16D6-5581-4805-8130-529A48D88227}"/>
                </a:ext>
              </a:extLst>
            </p:cNvPr>
            <p:cNvSpPr/>
            <p:nvPr/>
          </p:nvSpPr>
          <p:spPr>
            <a:xfrm>
              <a:off x="3393803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860A5B4-4AF4-426B-A73B-AF4D7B08CB58}"/>
                </a:ext>
              </a:extLst>
            </p:cNvPr>
            <p:cNvSpPr/>
            <p:nvPr/>
          </p:nvSpPr>
          <p:spPr>
            <a:xfrm>
              <a:off x="3637795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F3CA2D-6B4F-45CB-A205-E269A778D6CE}"/>
                </a:ext>
              </a:extLst>
            </p:cNvPr>
            <p:cNvSpPr/>
            <p:nvPr/>
          </p:nvSpPr>
          <p:spPr>
            <a:xfrm>
              <a:off x="3661495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8E95F80-A06F-4B70-87DA-2B6A7D79FD5E}"/>
                </a:ext>
              </a:extLst>
            </p:cNvPr>
            <p:cNvSpPr/>
            <p:nvPr/>
          </p:nvSpPr>
          <p:spPr>
            <a:xfrm>
              <a:off x="3905487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47DA2E-6D60-438C-B792-85CAADA101F2}"/>
                </a:ext>
              </a:extLst>
            </p:cNvPr>
            <p:cNvSpPr/>
            <p:nvPr/>
          </p:nvSpPr>
          <p:spPr>
            <a:xfrm>
              <a:off x="3929187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192A103-0041-4D46-95A8-EC4E8AACE26D}"/>
                </a:ext>
              </a:extLst>
            </p:cNvPr>
            <p:cNvSpPr/>
            <p:nvPr/>
          </p:nvSpPr>
          <p:spPr>
            <a:xfrm>
              <a:off x="4173179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2D390C-2C41-4F99-8850-0A7B4F3F1F5D}"/>
                </a:ext>
              </a:extLst>
            </p:cNvPr>
            <p:cNvSpPr/>
            <p:nvPr/>
          </p:nvSpPr>
          <p:spPr>
            <a:xfrm>
              <a:off x="4196879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1A135E-32C7-44B7-BC1A-CE50C68F7973}"/>
                </a:ext>
              </a:extLst>
            </p:cNvPr>
            <p:cNvSpPr/>
            <p:nvPr/>
          </p:nvSpPr>
          <p:spPr>
            <a:xfrm>
              <a:off x="4440871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F129EE-1B17-47E8-AE9B-DC8A8100E329}"/>
                </a:ext>
              </a:extLst>
            </p:cNvPr>
            <p:cNvSpPr/>
            <p:nvPr/>
          </p:nvSpPr>
          <p:spPr>
            <a:xfrm>
              <a:off x="4464571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72DDD9-3EFB-4031-B919-0DA4F079E18F}"/>
                </a:ext>
              </a:extLst>
            </p:cNvPr>
            <p:cNvSpPr/>
            <p:nvPr/>
          </p:nvSpPr>
          <p:spPr>
            <a:xfrm>
              <a:off x="4708563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B3A94DA-5DCE-4BFC-B5CD-CC5950B42A4B}"/>
                </a:ext>
              </a:extLst>
            </p:cNvPr>
            <p:cNvSpPr/>
            <p:nvPr/>
          </p:nvSpPr>
          <p:spPr>
            <a:xfrm>
              <a:off x="4732263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4A29C4-5CAB-4AC8-AEF2-A6A591AD6110}"/>
                </a:ext>
              </a:extLst>
            </p:cNvPr>
            <p:cNvSpPr/>
            <p:nvPr/>
          </p:nvSpPr>
          <p:spPr>
            <a:xfrm>
              <a:off x="4976255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B09CCF1-2C26-4BE2-90D5-4FD54264C4F5}"/>
                </a:ext>
              </a:extLst>
            </p:cNvPr>
            <p:cNvSpPr/>
            <p:nvPr/>
          </p:nvSpPr>
          <p:spPr>
            <a:xfrm>
              <a:off x="4999955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1057B6B-BB02-4ABD-B375-93ABC0B4C297}"/>
                </a:ext>
              </a:extLst>
            </p:cNvPr>
            <p:cNvSpPr/>
            <p:nvPr/>
          </p:nvSpPr>
          <p:spPr>
            <a:xfrm>
              <a:off x="5243947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96FB986-5001-41F7-988D-5A79BE41187E}"/>
                </a:ext>
              </a:extLst>
            </p:cNvPr>
            <p:cNvSpPr/>
            <p:nvPr/>
          </p:nvSpPr>
          <p:spPr>
            <a:xfrm>
              <a:off x="5267647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07BE127-3EFD-4034-89EF-3960875DAA9C}"/>
                </a:ext>
              </a:extLst>
            </p:cNvPr>
            <p:cNvSpPr/>
            <p:nvPr/>
          </p:nvSpPr>
          <p:spPr>
            <a:xfrm>
              <a:off x="5511639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27EF96-3B87-4ED8-9843-AFADFA95EE5C}"/>
                </a:ext>
              </a:extLst>
            </p:cNvPr>
            <p:cNvSpPr/>
            <p:nvPr/>
          </p:nvSpPr>
          <p:spPr>
            <a:xfrm>
              <a:off x="5535339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ABEB6AE-0EEE-4E3D-9DBB-70DBD66FA3B5}"/>
                </a:ext>
              </a:extLst>
            </p:cNvPr>
            <p:cNvSpPr/>
            <p:nvPr/>
          </p:nvSpPr>
          <p:spPr>
            <a:xfrm>
              <a:off x="5779331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D1462F6-CA6D-4006-8002-CF0EDFD2B036}"/>
                </a:ext>
              </a:extLst>
            </p:cNvPr>
            <p:cNvSpPr/>
            <p:nvPr/>
          </p:nvSpPr>
          <p:spPr>
            <a:xfrm>
              <a:off x="5803031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B75FEA2-921A-476E-93CA-B68AF433C54E}"/>
                </a:ext>
              </a:extLst>
            </p:cNvPr>
            <p:cNvSpPr/>
            <p:nvPr/>
          </p:nvSpPr>
          <p:spPr>
            <a:xfrm>
              <a:off x="6047023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7045EF5-7395-4D28-A797-54C7E28B89D2}"/>
                </a:ext>
              </a:extLst>
            </p:cNvPr>
            <p:cNvSpPr/>
            <p:nvPr/>
          </p:nvSpPr>
          <p:spPr>
            <a:xfrm>
              <a:off x="6070723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D0E694A-B243-4515-B2BE-35C673912E9B}"/>
                </a:ext>
              </a:extLst>
            </p:cNvPr>
            <p:cNvSpPr/>
            <p:nvPr/>
          </p:nvSpPr>
          <p:spPr>
            <a:xfrm>
              <a:off x="6314715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AB3A583-A17F-4EDE-956D-5A21DA0E3975}"/>
                </a:ext>
              </a:extLst>
            </p:cNvPr>
            <p:cNvSpPr/>
            <p:nvPr/>
          </p:nvSpPr>
          <p:spPr>
            <a:xfrm>
              <a:off x="6338415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8BCC555-7A28-4DE8-AA07-3B4414B291FA}"/>
                </a:ext>
              </a:extLst>
            </p:cNvPr>
            <p:cNvSpPr/>
            <p:nvPr/>
          </p:nvSpPr>
          <p:spPr>
            <a:xfrm>
              <a:off x="6582407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A222ECE-45AC-4281-9FB6-CAF9A0AC9802}"/>
                </a:ext>
              </a:extLst>
            </p:cNvPr>
            <p:cNvSpPr/>
            <p:nvPr/>
          </p:nvSpPr>
          <p:spPr>
            <a:xfrm>
              <a:off x="6606107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3F98D04-E64F-492D-B429-8C20F11133ED}"/>
                </a:ext>
              </a:extLst>
            </p:cNvPr>
            <p:cNvSpPr/>
            <p:nvPr/>
          </p:nvSpPr>
          <p:spPr>
            <a:xfrm>
              <a:off x="6850099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7596C90-ECB6-495A-A4D1-62DDB95BC548}"/>
                </a:ext>
              </a:extLst>
            </p:cNvPr>
            <p:cNvSpPr/>
            <p:nvPr/>
          </p:nvSpPr>
          <p:spPr>
            <a:xfrm>
              <a:off x="6873799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8B43379-0180-47B7-ADC3-6B1D680ACAEB}"/>
                </a:ext>
              </a:extLst>
            </p:cNvPr>
            <p:cNvSpPr/>
            <p:nvPr/>
          </p:nvSpPr>
          <p:spPr>
            <a:xfrm>
              <a:off x="7117791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C2A24B-FC28-422A-BE9D-CE441BECE04C}"/>
                </a:ext>
              </a:extLst>
            </p:cNvPr>
            <p:cNvSpPr/>
            <p:nvPr/>
          </p:nvSpPr>
          <p:spPr>
            <a:xfrm>
              <a:off x="7141491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EB86609-CD1C-4CF2-8CDE-9FFE38B9D12A}"/>
                </a:ext>
              </a:extLst>
            </p:cNvPr>
            <p:cNvSpPr/>
            <p:nvPr/>
          </p:nvSpPr>
          <p:spPr>
            <a:xfrm>
              <a:off x="7385483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B9D3155-2DEE-4514-AD4C-6D12ECB25642}"/>
                </a:ext>
              </a:extLst>
            </p:cNvPr>
            <p:cNvSpPr/>
            <p:nvPr/>
          </p:nvSpPr>
          <p:spPr>
            <a:xfrm>
              <a:off x="7409183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499C3CD-75C9-4AA0-9833-F6E9FFA854AD}"/>
                </a:ext>
              </a:extLst>
            </p:cNvPr>
            <p:cNvSpPr/>
            <p:nvPr/>
          </p:nvSpPr>
          <p:spPr>
            <a:xfrm>
              <a:off x="7653175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D2DA739-DACB-4D23-8927-A80CB80E9DA1}"/>
                </a:ext>
              </a:extLst>
            </p:cNvPr>
            <p:cNvSpPr/>
            <p:nvPr/>
          </p:nvSpPr>
          <p:spPr>
            <a:xfrm>
              <a:off x="7676875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48178EC-4290-423F-A203-EF3288F392F4}"/>
                </a:ext>
              </a:extLst>
            </p:cNvPr>
            <p:cNvSpPr/>
            <p:nvPr/>
          </p:nvSpPr>
          <p:spPr>
            <a:xfrm>
              <a:off x="7920867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94F64F9-2346-4E7F-A04E-4EF2D5A140C3}"/>
                </a:ext>
              </a:extLst>
            </p:cNvPr>
            <p:cNvSpPr/>
            <p:nvPr/>
          </p:nvSpPr>
          <p:spPr>
            <a:xfrm>
              <a:off x="7944567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E06591B-8287-4848-8220-C0AC4B8F6F7F}"/>
                </a:ext>
              </a:extLst>
            </p:cNvPr>
            <p:cNvSpPr/>
            <p:nvPr/>
          </p:nvSpPr>
          <p:spPr>
            <a:xfrm>
              <a:off x="8188559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0A33B67-DCC8-4F11-85C3-97073CDF22A1}"/>
                </a:ext>
              </a:extLst>
            </p:cNvPr>
            <p:cNvSpPr/>
            <p:nvPr/>
          </p:nvSpPr>
          <p:spPr>
            <a:xfrm>
              <a:off x="8212259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FBB6527-5056-41F6-A859-49A20AC98216}"/>
                </a:ext>
              </a:extLst>
            </p:cNvPr>
            <p:cNvSpPr/>
            <p:nvPr/>
          </p:nvSpPr>
          <p:spPr>
            <a:xfrm>
              <a:off x="8456251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45D9A27-7921-4FB9-B8FE-366FA7BC84EB}"/>
                </a:ext>
              </a:extLst>
            </p:cNvPr>
            <p:cNvSpPr/>
            <p:nvPr/>
          </p:nvSpPr>
          <p:spPr>
            <a:xfrm>
              <a:off x="8479951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803C29F-037E-4293-B4E3-CC232B20987C}"/>
                </a:ext>
              </a:extLst>
            </p:cNvPr>
            <p:cNvSpPr/>
            <p:nvPr/>
          </p:nvSpPr>
          <p:spPr>
            <a:xfrm>
              <a:off x="8723943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E94843B-5C9F-4871-9027-5C04E175A776}"/>
                </a:ext>
              </a:extLst>
            </p:cNvPr>
            <p:cNvSpPr/>
            <p:nvPr/>
          </p:nvSpPr>
          <p:spPr>
            <a:xfrm>
              <a:off x="8747643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B869897-A501-446E-AD04-CF6BAAC77308}"/>
                </a:ext>
              </a:extLst>
            </p:cNvPr>
            <p:cNvSpPr/>
            <p:nvPr/>
          </p:nvSpPr>
          <p:spPr>
            <a:xfrm>
              <a:off x="8991635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E0E4ABE-6D9D-4725-9186-D7E81CF0585C}"/>
                </a:ext>
              </a:extLst>
            </p:cNvPr>
            <p:cNvSpPr/>
            <p:nvPr/>
          </p:nvSpPr>
          <p:spPr>
            <a:xfrm>
              <a:off x="9015335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FF291BE-ED28-4FDE-B455-1EB87749FEF7}"/>
                </a:ext>
              </a:extLst>
            </p:cNvPr>
            <p:cNvSpPr/>
            <p:nvPr/>
          </p:nvSpPr>
          <p:spPr>
            <a:xfrm>
              <a:off x="9259327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308788D-6554-415B-92FB-C5AE18DE4B30}"/>
                </a:ext>
              </a:extLst>
            </p:cNvPr>
            <p:cNvSpPr/>
            <p:nvPr/>
          </p:nvSpPr>
          <p:spPr>
            <a:xfrm>
              <a:off x="9283027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5FFE24C-CCCA-4A6D-9F6F-E0FBC37E32F9}"/>
                </a:ext>
              </a:extLst>
            </p:cNvPr>
            <p:cNvSpPr/>
            <p:nvPr/>
          </p:nvSpPr>
          <p:spPr>
            <a:xfrm>
              <a:off x="9527019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DB1A0F8-80F1-4C2A-96CF-5DDEEE23082E}"/>
                </a:ext>
              </a:extLst>
            </p:cNvPr>
            <p:cNvSpPr/>
            <p:nvPr/>
          </p:nvSpPr>
          <p:spPr>
            <a:xfrm>
              <a:off x="9550719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E330498-69B8-4AE3-B462-CF78C53F5C45}"/>
                </a:ext>
              </a:extLst>
            </p:cNvPr>
            <p:cNvSpPr/>
            <p:nvPr/>
          </p:nvSpPr>
          <p:spPr>
            <a:xfrm>
              <a:off x="9794711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497F7F3-A703-4AC9-8731-5DC34E586A41}"/>
                </a:ext>
              </a:extLst>
            </p:cNvPr>
            <p:cNvSpPr/>
            <p:nvPr/>
          </p:nvSpPr>
          <p:spPr>
            <a:xfrm>
              <a:off x="9818411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F3DE5D2-CE4B-4273-8357-A74FDB004CBA}"/>
                </a:ext>
              </a:extLst>
            </p:cNvPr>
            <p:cNvSpPr/>
            <p:nvPr/>
          </p:nvSpPr>
          <p:spPr>
            <a:xfrm>
              <a:off x="10062403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8A91576-71AF-46C8-A1BB-FC535473A781}"/>
                </a:ext>
              </a:extLst>
            </p:cNvPr>
            <p:cNvSpPr/>
            <p:nvPr/>
          </p:nvSpPr>
          <p:spPr>
            <a:xfrm>
              <a:off x="10086103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B1F389-2613-4556-A327-00C79A375C60}"/>
                </a:ext>
              </a:extLst>
            </p:cNvPr>
            <p:cNvSpPr/>
            <p:nvPr/>
          </p:nvSpPr>
          <p:spPr>
            <a:xfrm>
              <a:off x="10330095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0EFC1AC-C692-44E6-BDFA-EE5CB69A87A9}"/>
                </a:ext>
              </a:extLst>
            </p:cNvPr>
            <p:cNvSpPr/>
            <p:nvPr/>
          </p:nvSpPr>
          <p:spPr>
            <a:xfrm>
              <a:off x="10353795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31B6757-08DB-444D-82DB-B065F53DBB3C}"/>
                </a:ext>
              </a:extLst>
            </p:cNvPr>
            <p:cNvSpPr/>
            <p:nvPr/>
          </p:nvSpPr>
          <p:spPr>
            <a:xfrm>
              <a:off x="10597787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79F180-B5B2-488A-9742-F865E86DF3ED}"/>
                </a:ext>
              </a:extLst>
            </p:cNvPr>
            <p:cNvSpPr/>
            <p:nvPr/>
          </p:nvSpPr>
          <p:spPr>
            <a:xfrm>
              <a:off x="10621487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8DBFE76-B9CE-4578-B92E-448EC25CB62A}"/>
                </a:ext>
              </a:extLst>
            </p:cNvPr>
            <p:cNvSpPr/>
            <p:nvPr/>
          </p:nvSpPr>
          <p:spPr>
            <a:xfrm>
              <a:off x="10865479" y="5225192"/>
              <a:ext cx="76200" cy="116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374270A-F3A7-4CE9-A100-7402F3BA4216}"/>
                </a:ext>
              </a:extLst>
            </p:cNvPr>
            <p:cNvSpPr/>
            <p:nvPr/>
          </p:nvSpPr>
          <p:spPr>
            <a:xfrm>
              <a:off x="10889179" y="5324152"/>
              <a:ext cx="28800" cy="116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7" name="차트 156">
            <a:extLst>
              <a:ext uri="{FF2B5EF4-FFF2-40B4-BE49-F238E27FC236}">
                <a16:creationId xmlns:a16="http://schemas.microsoft.com/office/drawing/2014/main" id="{D6FE2D4F-3250-4B69-9D9F-8F6CAFB4CF1B}"/>
              </a:ext>
            </a:extLst>
          </p:cNvPr>
          <p:cNvGraphicFramePr/>
          <p:nvPr/>
        </p:nvGraphicFramePr>
        <p:xfrm>
          <a:off x="5986480" y="1369941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8" name="TextBox 157">
            <a:extLst>
              <a:ext uri="{FF2B5EF4-FFF2-40B4-BE49-F238E27FC236}">
                <a16:creationId xmlns:a16="http://schemas.microsoft.com/office/drawing/2014/main" id="{05DCB27B-344E-47B9-978D-310075A6E747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팀원 담당 업무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35995913-89C9-4E28-AB0A-478E84F2970A}"/>
              </a:ext>
            </a:extLst>
          </p:cNvPr>
          <p:cNvGrpSpPr/>
          <p:nvPr/>
        </p:nvGrpSpPr>
        <p:grpSpPr>
          <a:xfrm>
            <a:off x="1298118" y="1383519"/>
            <a:ext cx="7004911" cy="1693232"/>
            <a:chOff x="1071399" y="1291441"/>
            <a:chExt cx="8919070" cy="2829260"/>
          </a:xfrm>
        </p:grpSpPr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235D8FC7-4521-4B13-B8A2-855BF8721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399" y="1463078"/>
              <a:ext cx="2116737" cy="2657623"/>
            </a:xfrm>
            <a:prstGeom prst="rect">
              <a:avLst/>
            </a:prstGeom>
          </p:spPr>
        </p:pic>
        <p:pic>
          <p:nvPicPr>
            <p:cNvPr id="160" name="그림 159" descr="머리카락, 하얀색, 빨간색, 젊은이(가) 표시된 사진&#10;&#10;자동 생성된 설명">
              <a:extLst>
                <a:ext uri="{FF2B5EF4-FFF2-40B4-BE49-F238E27FC236}">
                  <a16:creationId xmlns:a16="http://schemas.microsoft.com/office/drawing/2014/main" id="{5697B79C-5513-4C52-B574-1625AB4C8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04" y="1580637"/>
              <a:ext cx="1364623" cy="1905458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softEdge rad="112500"/>
            </a:effectLst>
          </p:spPr>
        </p:pic>
        <p:sp>
          <p:nvSpPr>
            <p:cNvPr id="161" name="말풍선: 타원형 160">
              <a:extLst>
                <a:ext uri="{FF2B5EF4-FFF2-40B4-BE49-F238E27FC236}">
                  <a16:creationId xmlns:a16="http://schemas.microsoft.com/office/drawing/2014/main" id="{7BC43EAD-E938-4EA4-98A9-396B63DEB235}"/>
                </a:ext>
              </a:extLst>
            </p:cNvPr>
            <p:cNvSpPr/>
            <p:nvPr/>
          </p:nvSpPr>
          <p:spPr>
            <a:xfrm>
              <a:off x="3881178" y="1488589"/>
              <a:ext cx="6109291" cy="2345309"/>
            </a:xfrm>
            <a:prstGeom prst="wedgeEllipseCallout">
              <a:avLst>
                <a:gd name="adj1" fmla="val -63056"/>
                <a:gd name="adj2" fmla="val -10071"/>
              </a:avLst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A2D3540-72FE-4319-96E5-C5142221F649}"/>
                </a:ext>
              </a:extLst>
            </p:cNvPr>
            <p:cNvSpPr txBox="1"/>
            <p:nvPr/>
          </p:nvSpPr>
          <p:spPr>
            <a:xfrm>
              <a:off x="1674500" y="1291441"/>
              <a:ext cx="611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팀장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76EB458-4507-46C4-86A9-4389F8CD25F8}"/>
                </a:ext>
              </a:extLst>
            </p:cNvPr>
            <p:cNvSpPr txBox="1"/>
            <p:nvPr/>
          </p:nvSpPr>
          <p:spPr>
            <a:xfrm>
              <a:off x="3992961" y="1874914"/>
              <a:ext cx="5981276" cy="138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IT</a:t>
              </a:r>
              <a:r>
                <a:rPr lang="ko-KR" altLang="en-US" sz="24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융합공학부 김정현</a:t>
              </a:r>
              <a:endPara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Android studio </a:t>
              </a:r>
              <a:r>
                <a:rPr lang="ko-KR" alt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이용한 앱 개발</a:t>
              </a:r>
              <a:endPara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4EEB5C21-030C-408A-8A59-B9A6F187418D}"/>
              </a:ext>
            </a:extLst>
          </p:cNvPr>
          <p:cNvGrpSpPr/>
          <p:nvPr/>
        </p:nvGrpSpPr>
        <p:grpSpPr>
          <a:xfrm>
            <a:off x="4216315" y="4488466"/>
            <a:ext cx="7172884" cy="1842043"/>
            <a:chOff x="2094908" y="3765633"/>
            <a:chExt cx="9105996" cy="2657623"/>
          </a:xfrm>
        </p:grpSpPr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DE964311-80EF-45D2-9262-AFAF92CE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84167" y="3765633"/>
              <a:ext cx="2116737" cy="2657623"/>
            </a:xfrm>
            <a:prstGeom prst="rect">
              <a:avLst/>
            </a:prstGeom>
          </p:spPr>
        </p:pic>
        <p:pic>
          <p:nvPicPr>
            <p:cNvPr id="165" name="그림 164" descr="사람, 실내, 쥐고있는, 조그만이(가) 표시된 사진&#10;&#10;자동 생성된 설명">
              <a:extLst>
                <a:ext uri="{FF2B5EF4-FFF2-40B4-BE49-F238E27FC236}">
                  <a16:creationId xmlns:a16="http://schemas.microsoft.com/office/drawing/2014/main" id="{04B84B1A-DB9B-41D6-BAA5-D6EECC64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551" y="3926584"/>
              <a:ext cx="1899635" cy="1781698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softEdge rad="112500"/>
            </a:effectLst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BD9FCD6D-7758-4664-8EC3-9E7F61152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094908" y="3913596"/>
              <a:ext cx="7004910" cy="2395936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DD64403-AB19-4A93-8A54-04991DE13BF8}"/>
                </a:ext>
              </a:extLst>
            </p:cNvPr>
            <p:cNvSpPr txBox="1"/>
            <p:nvPr/>
          </p:nvSpPr>
          <p:spPr>
            <a:xfrm>
              <a:off x="2282290" y="4289076"/>
              <a:ext cx="6102205" cy="173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IT</a:t>
              </a:r>
              <a:r>
                <a:rPr lang="ko-KR" altLang="en-US" sz="2400" dirty="0"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융합공학부 유혜진</a:t>
              </a:r>
              <a:endPara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Arduino</a:t>
              </a:r>
              <a:r>
                <a:rPr lang="ko-KR" alt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 이용한 디바이스 제작</a:t>
              </a:r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,</a:t>
              </a:r>
            </a:p>
            <a:p>
              <a:pPr algn="ctr"/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 3D</a:t>
              </a:r>
              <a:r>
                <a:rPr lang="ko-KR" altLang="en-US" sz="2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  <a:cs typeface="함초롬돋움" panose="020B0604000101010101" pitchFamily="50" charset="-127"/>
                </a:rPr>
                <a:t>모델링 </a:t>
              </a:r>
            </a:p>
          </p:txBody>
        </p:sp>
      </p:grpSp>
      <p:pic>
        <p:nvPicPr>
          <p:cNvPr id="171" name="그림 170" descr="모자이(가) 표시된 사진&#10;&#10;자동 생성된 설명">
            <a:extLst>
              <a:ext uri="{FF2B5EF4-FFF2-40B4-BE49-F238E27FC236}">
                <a16:creationId xmlns:a16="http://schemas.microsoft.com/office/drawing/2014/main" id="{0AA2E9F8-CF75-4555-93A8-B7E50DD2A7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0472">
            <a:off x="10244359" y="3689653"/>
            <a:ext cx="1466671" cy="1466671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8F3777E9-4DF6-44D2-9032-AF4924022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473675">
            <a:off x="1033535" y="1016658"/>
            <a:ext cx="963251" cy="879458"/>
          </a:xfrm>
          <a:prstGeom prst="rect">
            <a:avLst/>
          </a:prstGeom>
        </p:spPr>
      </p:pic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4986D4A-EB98-4103-B65D-A57E101AED6D}"/>
              </a:ext>
            </a:extLst>
          </p:cNvPr>
          <p:cNvSpPr/>
          <p:nvPr/>
        </p:nvSpPr>
        <p:spPr>
          <a:xfrm>
            <a:off x="1367685" y="3450039"/>
            <a:ext cx="9000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E8778C9-6260-4DFB-8A44-979D116B6F0B}"/>
              </a:ext>
            </a:extLst>
          </p:cNvPr>
          <p:cNvSpPr/>
          <p:nvPr/>
        </p:nvSpPr>
        <p:spPr>
          <a:xfrm>
            <a:off x="1340605" y="3447490"/>
            <a:ext cx="5280709" cy="647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A5FB59C9-7DB6-4372-98B1-D83371666B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29" y="2993215"/>
            <a:ext cx="1078527" cy="1078527"/>
          </a:xfrm>
          <a:prstGeom prst="rect">
            <a:avLst/>
          </a:prstGeom>
        </p:spPr>
      </p:pic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20E1334-9201-44EB-99F6-DBF807232555}"/>
              </a:ext>
            </a:extLst>
          </p:cNvPr>
          <p:cNvSpPr/>
          <p:nvPr/>
        </p:nvSpPr>
        <p:spPr>
          <a:xfrm>
            <a:off x="4723609" y="3473570"/>
            <a:ext cx="23203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0%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18436B0-11AA-4E99-AAF5-A2CF6742F6F0}"/>
              </a:ext>
            </a:extLst>
          </p:cNvPr>
          <p:cNvSpPr/>
          <p:nvPr/>
        </p:nvSpPr>
        <p:spPr>
          <a:xfrm>
            <a:off x="6618972" y="3447490"/>
            <a:ext cx="3744348" cy="647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5F4701A-BA47-49B0-A85E-8B61FA5447A0}"/>
              </a:ext>
            </a:extLst>
          </p:cNvPr>
          <p:cNvSpPr/>
          <p:nvPr/>
        </p:nvSpPr>
        <p:spPr>
          <a:xfrm>
            <a:off x="7625785" y="3473570"/>
            <a:ext cx="23203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40%</a:t>
            </a:r>
          </a:p>
        </p:txBody>
      </p:sp>
      <p:pic>
        <p:nvPicPr>
          <p:cNvPr id="183" name="그림 182">
            <a:extLst>
              <a:ext uri="{FF2B5EF4-FFF2-40B4-BE49-F238E27FC236}">
                <a16:creationId xmlns:a16="http://schemas.microsoft.com/office/drawing/2014/main" id="{0BED1D24-16A2-4D40-9E6C-D14A262B8A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74" y="2986516"/>
            <a:ext cx="1078527" cy="1078527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77396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13048" y="200925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86208" y="845185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324" name="차트 323"/>
          <p:cNvGraphicFramePr/>
          <p:nvPr/>
        </p:nvGraphicFramePr>
        <p:xfrm>
          <a:off x="5986480" y="1369941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292971"/>
            <a:ext cx="327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향후 개발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EF364-2B4A-41B1-BA92-5C507BBF0D82}"/>
              </a:ext>
            </a:extLst>
          </p:cNvPr>
          <p:cNvSpPr txBox="1"/>
          <p:nvPr/>
        </p:nvSpPr>
        <p:spPr>
          <a:xfrm>
            <a:off x="1585507" y="3213113"/>
            <a:ext cx="108740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보드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en-US" altLang="ko-KR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Arduino Nano 33 BLE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구매 및 적용 </a:t>
            </a:r>
          </a:p>
          <a:p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디바이스 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부피 최소화</a:t>
            </a:r>
            <a:endParaRPr lang="en-US" altLang="ko-KR" sz="2800" dirty="0">
              <a:solidFill>
                <a:srgbClr val="FE7C7C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더 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섬세한 </a:t>
            </a:r>
            <a:r>
              <a:rPr lang="ko-KR" altLang="en-US" sz="2800" dirty="0" err="1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엔코더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구매 및 적용 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각도 측정의 정확성 향상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4F99C6C6-2AC6-4742-B7E8-CE5CE4D73886}"/>
              </a:ext>
            </a:extLst>
          </p:cNvPr>
          <p:cNvSpPr txBox="1"/>
          <p:nvPr/>
        </p:nvSpPr>
        <p:spPr>
          <a:xfrm>
            <a:off x="4647045" y="1500099"/>
            <a:ext cx="23854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디바이스</a:t>
            </a:r>
            <a:r>
              <a:rPr lang="ko-KR" altLang="en-US" sz="44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8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(Arduino)</a:t>
            </a:r>
            <a:endParaRPr lang="ko-KR" altLang="en-US" sz="2800" b="1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122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13048" y="200925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324" name="차트 323"/>
          <p:cNvGraphicFramePr/>
          <p:nvPr/>
        </p:nvGraphicFramePr>
        <p:xfrm>
          <a:off x="5986480" y="1369941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292971"/>
            <a:ext cx="327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향후 개발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EF364-2B4A-41B1-BA92-5C507BBF0D82}"/>
              </a:ext>
            </a:extLst>
          </p:cNvPr>
          <p:cNvSpPr txBox="1"/>
          <p:nvPr/>
        </p:nvSpPr>
        <p:spPr>
          <a:xfrm>
            <a:off x="901625" y="3062610"/>
            <a:ext cx="1084523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앱 실행 시 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블루투스 자동 연결</a:t>
            </a:r>
            <a:endParaRPr lang="en-US" altLang="ko-KR" sz="2800" dirty="0">
              <a:solidFill>
                <a:srgbClr val="FE7C7C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전체적인 </a:t>
            </a:r>
            <a:r>
              <a:rPr lang="en-US" altLang="ko-KR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깔끔하고 보기 좋게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디자인 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디자이너 겨냥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</a:p>
          <a:p>
            <a:endParaRPr lang="ko-KR" altLang="en-US" sz="1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음성인식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 통해 측정 시작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측정 값 입력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다음 부위로 넘어가기 구현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측정 부위 별로 측정값 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입력 액티비티 분류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해서 구현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⚪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측정 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부위 세분화</a:t>
            </a:r>
            <a:endParaRPr lang="en-US" altLang="ko-KR" sz="2800" dirty="0">
              <a:solidFill>
                <a:srgbClr val="FE7C7C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C569A5AB-CCC4-414D-A5FE-31CABE520F80}"/>
              </a:ext>
            </a:extLst>
          </p:cNvPr>
          <p:cNvSpPr txBox="1"/>
          <p:nvPr/>
        </p:nvSpPr>
        <p:spPr>
          <a:xfrm>
            <a:off x="3991534" y="1472531"/>
            <a:ext cx="38109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어플리케이션</a:t>
            </a:r>
            <a:r>
              <a:rPr lang="ko-KR" altLang="en-US" sz="44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8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(Android Studio)</a:t>
            </a:r>
            <a:endParaRPr lang="ko-KR" altLang="en-US" sz="2800" b="1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264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187277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324" name="차트 323"/>
          <p:cNvGraphicFramePr/>
          <p:nvPr/>
        </p:nvGraphicFramePr>
        <p:xfrm>
          <a:off x="5986480" y="1369941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747547" y="137504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Q &amp; A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B794B8-35F5-4022-803B-ACFC755AB400}"/>
              </a:ext>
            </a:extLst>
          </p:cNvPr>
          <p:cNvSpPr/>
          <p:nvPr/>
        </p:nvSpPr>
        <p:spPr>
          <a:xfrm>
            <a:off x="1519959" y="2955649"/>
            <a:ext cx="931545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저희의 발표에 대한 궁금한 점은 </a:t>
            </a:r>
            <a:endParaRPr lang="en-US" altLang="ko-KR" sz="40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모두 질문해주세요 </a:t>
            </a:r>
            <a:r>
              <a:rPr lang="en-US" altLang="ko-KR" sz="40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)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523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187277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324" name="차트 323"/>
          <p:cNvGraphicFramePr/>
          <p:nvPr>
            <p:extLst>
              <p:ext uri="{D42A27DB-BD31-4B8C-83A1-F6EECF244321}">
                <p14:modId xmlns:p14="http://schemas.microsoft.com/office/powerpoint/2010/main" val="2057303045"/>
              </p:ext>
            </p:extLst>
          </p:nvPr>
        </p:nvGraphicFramePr>
        <p:xfrm>
          <a:off x="6021619" y="1547408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8" name="그림 157">
            <a:extLst>
              <a:ext uri="{FF2B5EF4-FFF2-40B4-BE49-F238E27FC236}">
                <a16:creationId xmlns:a16="http://schemas.microsoft.com/office/drawing/2014/main" id="{A101D002-5689-4ED1-B024-469B72D99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89" y="1462873"/>
            <a:ext cx="1444631" cy="1444631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097A785B-63F2-4D63-B946-CD8A8987F580}"/>
              </a:ext>
            </a:extLst>
          </p:cNvPr>
          <p:cNvSpPr txBox="1"/>
          <p:nvPr/>
        </p:nvSpPr>
        <p:spPr>
          <a:xfrm>
            <a:off x="1474200" y="3036696"/>
            <a:ext cx="9094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저희의 발표를 들어 주셔서 </a:t>
            </a:r>
            <a:endParaRPr lang="en-US" altLang="ko-KR" sz="40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감사합니다 </a:t>
            </a:r>
            <a:r>
              <a:rPr lang="en-US" altLang="ko-KR" sz="4000" b="1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4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77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2816950" y="5454793"/>
            <a:ext cx="6977761" cy="663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〮 </a:t>
            </a:r>
            <a:r>
              <a:rPr lang="ko-KR" altLang="en-US" sz="28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베이글랩스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파이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(PIE) &amp;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연동 앱 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PIE Fit</a:t>
            </a:r>
            <a:endParaRPr lang="en-US" altLang="ko-KR" sz="11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324" name="차트 323"/>
          <p:cNvGraphicFramePr/>
          <p:nvPr/>
        </p:nvGraphicFramePr>
        <p:xfrm>
          <a:off x="5959594" y="1315462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292971"/>
            <a:ext cx="5585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유사 프로젝트와의 차별성</a:t>
            </a:r>
            <a:endParaRPr lang="ko-KR" altLang="en-US" sz="3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EED37-7A45-4DA9-A561-E059DF8FD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79" y="1728798"/>
            <a:ext cx="3689709" cy="36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9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77746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3592335" y="2169305"/>
            <a:ext cx="6977761" cy="908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1. </a:t>
            </a:r>
            <a:r>
              <a:rPr lang="ko-KR" altLang="en-US" sz="40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다중을 위한 시스템</a:t>
            </a:r>
            <a:endParaRPr lang="en-US" altLang="ko-KR" sz="40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324" name="차트 323"/>
          <p:cNvGraphicFramePr/>
          <p:nvPr/>
        </p:nvGraphicFramePr>
        <p:xfrm>
          <a:off x="5959594" y="1315462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292971"/>
            <a:ext cx="5585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유사 프로젝트와의 차별성</a:t>
            </a:r>
            <a:endParaRPr lang="ko-KR" altLang="en-US" sz="3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7C536FB-FB3B-4EB0-A4A7-82236135ABB8}"/>
              </a:ext>
            </a:extLst>
          </p:cNvPr>
          <p:cNvSpPr txBox="1"/>
          <p:nvPr/>
        </p:nvSpPr>
        <p:spPr>
          <a:xfrm>
            <a:off x="2195115" y="3400597"/>
            <a:ext cx="7554465" cy="131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개인의 신체 사이즈 측정을 위한 파이와 달리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여러 사람의 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데이터 수집 및 나열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이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가능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75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21217" y="877746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2402970" y="2225502"/>
            <a:ext cx="7498745" cy="1831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맞춤형 옷 제작 업체 및 디자이너를 위한 특화된 서비스</a:t>
            </a:r>
            <a:endParaRPr lang="en-US" altLang="ko-KR" sz="40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324" name="차트 323"/>
          <p:cNvGraphicFramePr/>
          <p:nvPr/>
        </p:nvGraphicFramePr>
        <p:xfrm>
          <a:off x="5959594" y="1315462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292971"/>
            <a:ext cx="5585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유사 프로젝트와의 차별성</a:t>
            </a:r>
            <a:endParaRPr lang="ko-KR" altLang="en-US" sz="3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7C536FB-FB3B-4EB0-A4A7-82236135ABB8}"/>
              </a:ext>
            </a:extLst>
          </p:cNvPr>
          <p:cNvSpPr txBox="1"/>
          <p:nvPr/>
        </p:nvSpPr>
        <p:spPr>
          <a:xfrm>
            <a:off x="1282328" y="4057675"/>
            <a:ext cx="9502952" cy="131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옷 마다 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필요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로 하는 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신체부위 길이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개별적으로 상세히 다룸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57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10" name="직사각형 309"/>
          <p:cNvSpPr/>
          <p:nvPr/>
        </p:nvSpPr>
        <p:spPr>
          <a:xfrm>
            <a:off x="2308860" y="1848674"/>
            <a:ext cx="7536845" cy="908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3. </a:t>
            </a:r>
            <a:r>
              <a:rPr lang="ko-KR" altLang="en-US" sz="4000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디바이스 길이 측정 방식의 차이</a:t>
            </a:r>
            <a:endParaRPr lang="en-US" altLang="ko-KR" sz="40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324" name="차트 323"/>
          <p:cNvGraphicFramePr/>
          <p:nvPr/>
        </p:nvGraphicFramePr>
        <p:xfrm>
          <a:off x="5959594" y="1315462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292971"/>
            <a:ext cx="5585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유사 프로젝트와의 차별성</a:t>
            </a:r>
            <a:endParaRPr lang="ko-KR" altLang="en-US" sz="32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7C536FB-FB3B-4EB0-A4A7-82236135ABB8}"/>
              </a:ext>
            </a:extLst>
          </p:cNvPr>
          <p:cNvSpPr txBox="1"/>
          <p:nvPr/>
        </p:nvSpPr>
        <p:spPr>
          <a:xfrm>
            <a:off x="2167909" y="3122463"/>
            <a:ext cx="8136505" cy="195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- 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기존 파이는 </a:t>
            </a:r>
            <a:r>
              <a:rPr lang="en-US" altLang="ko-KR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‘</a:t>
            </a:r>
            <a:r>
              <a:rPr lang="ko-KR" altLang="en-US" sz="2800" dirty="0" err="1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광센서</a:t>
            </a:r>
            <a:r>
              <a:rPr lang="en-US" altLang="ko-KR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를 이용해 눈금을 읽음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ForD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는 </a:t>
            </a:r>
            <a:r>
              <a:rPr lang="en-US" altLang="ko-KR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‘</a:t>
            </a:r>
            <a:r>
              <a:rPr lang="ko-KR" altLang="en-US" sz="2800" dirty="0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로터리 </a:t>
            </a:r>
            <a:r>
              <a:rPr lang="ko-KR" altLang="en-US" sz="2800" dirty="0" err="1">
                <a:solidFill>
                  <a:srgbClr val="FE7C7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엔코더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를 이용해 각도 값 읽고</a:t>
            </a: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이 각도 값을 이용해 줄자의 길이 값을 얻어 옴</a:t>
            </a:r>
            <a:endParaRPr lang="en-US" altLang="ko-KR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06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13048" y="200925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658985" y="875977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324" name="차트 323"/>
          <p:cNvGraphicFramePr/>
          <p:nvPr/>
        </p:nvGraphicFramePr>
        <p:xfrm>
          <a:off x="5262514" y="3583629"/>
          <a:ext cx="5576097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2" y="292971"/>
            <a:ext cx="461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ForD</a:t>
            </a:r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시스템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2654D9-3193-42A4-8AF6-D5AA48A2D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52" y="4477230"/>
            <a:ext cx="1442907" cy="1442907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2F3863-48FE-4827-B7C1-5EC9B448281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123" y="4020954"/>
            <a:ext cx="2355458" cy="23554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431EB0-7715-4D3A-B9E8-ECBF00F677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14" y="3753921"/>
            <a:ext cx="1380375" cy="1380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E61C77-0D2D-4CBD-9AFB-123478F16548}"/>
              </a:ext>
            </a:extLst>
          </p:cNvPr>
          <p:cNvSpPr txBox="1"/>
          <p:nvPr/>
        </p:nvSpPr>
        <p:spPr>
          <a:xfrm>
            <a:off x="5136219" y="5718643"/>
            <a:ext cx="197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신체 길이 측정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1510D773-C438-44CC-817D-1C496E6657E0}"/>
              </a:ext>
            </a:extLst>
          </p:cNvPr>
          <p:cNvSpPr txBox="1"/>
          <p:nvPr/>
        </p:nvSpPr>
        <p:spPr>
          <a:xfrm>
            <a:off x="4701521" y="4920745"/>
            <a:ext cx="255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Device</a:t>
            </a:r>
            <a:r>
              <a:rPr lang="ko-KR" altLang="en-US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줄자</a:t>
            </a:r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 by Arduino)</a:t>
            </a:r>
            <a:endParaRPr lang="ko-KR" altLang="en-US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A4AD32A7-5648-4BCB-965B-283A0A7EA7A3}"/>
              </a:ext>
            </a:extLst>
          </p:cNvPr>
          <p:cNvSpPr txBox="1"/>
          <p:nvPr/>
        </p:nvSpPr>
        <p:spPr>
          <a:xfrm>
            <a:off x="4020012" y="1627771"/>
            <a:ext cx="13096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 APP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(Dev by Android Studio)</a:t>
            </a:r>
            <a:endParaRPr lang="ko-KR" altLang="en-US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07847A-D1A7-4EE6-8962-ABA88CD5E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97" y="1351498"/>
            <a:ext cx="1703883" cy="1703883"/>
          </a:xfrm>
          <a:prstGeom prst="rect">
            <a:avLst/>
          </a:prstGeom>
        </p:spPr>
      </p:pic>
      <p:sp>
        <p:nvSpPr>
          <p:cNvPr id="311" name="화살표: 왼쪽/오른쪽 310">
            <a:extLst>
              <a:ext uri="{FF2B5EF4-FFF2-40B4-BE49-F238E27FC236}">
                <a16:creationId xmlns:a16="http://schemas.microsoft.com/office/drawing/2014/main" id="{2B392F30-70C7-4F49-B12F-CC3EEFF09942}"/>
              </a:ext>
            </a:extLst>
          </p:cNvPr>
          <p:cNvSpPr/>
          <p:nvPr/>
        </p:nvSpPr>
        <p:spPr>
          <a:xfrm rot="7662541">
            <a:off x="3197541" y="3410012"/>
            <a:ext cx="1974674" cy="297162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44E9C2A5-E524-4CA0-8EB5-9BEA5A288977}"/>
              </a:ext>
            </a:extLst>
          </p:cNvPr>
          <p:cNvSpPr txBox="1"/>
          <p:nvPr/>
        </p:nvSpPr>
        <p:spPr>
          <a:xfrm>
            <a:off x="2631255" y="6020395"/>
            <a:ext cx="151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디자이너</a:t>
            </a:r>
          </a:p>
        </p:txBody>
      </p:sp>
      <p:pic>
        <p:nvPicPr>
          <p:cNvPr id="30" name="그림 29" descr="앉아있는, 컴퓨터, 표지판, 법원이(가) 표시된 사진&#10;&#10;자동 생성된 설명">
            <a:extLst>
              <a:ext uri="{FF2B5EF4-FFF2-40B4-BE49-F238E27FC236}">
                <a16:creationId xmlns:a16="http://schemas.microsoft.com/office/drawing/2014/main" id="{3D7DE1FA-7F56-4DA6-A14C-06A276EF48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22" y="4417323"/>
            <a:ext cx="581722" cy="581722"/>
          </a:xfrm>
          <a:prstGeom prst="rect">
            <a:avLst/>
          </a:prstGeom>
        </p:spPr>
      </p:pic>
      <p:pic>
        <p:nvPicPr>
          <p:cNvPr id="64" name="그림 63" descr="시계이(가) 표시된 사진&#10;&#10;자동 생성된 설명">
            <a:extLst>
              <a:ext uri="{FF2B5EF4-FFF2-40B4-BE49-F238E27FC236}">
                <a16:creationId xmlns:a16="http://schemas.microsoft.com/office/drawing/2014/main" id="{9CEA7FD8-617C-4C2F-9290-AD7F9EEEDF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64" y="1794817"/>
            <a:ext cx="818603" cy="818603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20306332-0FBA-4798-A981-1A683A4B4B5D}"/>
              </a:ext>
            </a:extLst>
          </p:cNvPr>
          <p:cNvSpPr txBox="1"/>
          <p:nvPr/>
        </p:nvSpPr>
        <p:spPr>
          <a:xfrm>
            <a:off x="5880501" y="3120597"/>
            <a:ext cx="27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측정된 정보 블루투스로 </a:t>
            </a:r>
            <a:r>
              <a:rPr lang="en-US" altLang="ko-KR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App</a:t>
            </a:r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에 전송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1D177FB-D50A-4CFF-851B-15B394E80441}"/>
              </a:ext>
            </a:extLst>
          </p:cNvPr>
          <p:cNvSpPr/>
          <p:nvPr/>
        </p:nvSpPr>
        <p:spPr>
          <a:xfrm>
            <a:off x="4110403" y="5524875"/>
            <a:ext cx="3722901" cy="21981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화살표: 오른쪽 312">
            <a:extLst>
              <a:ext uri="{FF2B5EF4-FFF2-40B4-BE49-F238E27FC236}">
                <a16:creationId xmlns:a16="http://schemas.microsoft.com/office/drawing/2014/main" id="{46E1CEB9-EE85-4BA8-8FD1-7A1503D7B2D2}"/>
              </a:ext>
            </a:extLst>
          </p:cNvPr>
          <p:cNvSpPr/>
          <p:nvPr/>
        </p:nvSpPr>
        <p:spPr>
          <a:xfrm rot="16200000">
            <a:off x="5292791" y="3341180"/>
            <a:ext cx="609147" cy="31368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6F00F133-2546-47C6-8608-34D76CFCC3FF}"/>
              </a:ext>
            </a:extLst>
          </p:cNvPr>
          <p:cNvSpPr txBox="1"/>
          <p:nvPr/>
        </p:nvSpPr>
        <p:spPr>
          <a:xfrm>
            <a:off x="1182907" y="3046035"/>
            <a:ext cx="271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저장된 고객 데이터들을</a:t>
            </a:r>
            <a:endParaRPr lang="en-US" altLang="ko-KR" sz="20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쉽게 관리</a:t>
            </a:r>
          </a:p>
        </p:txBody>
      </p:sp>
    </p:spTree>
    <p:extLst>
      <p:ext uri="{BB962C8B-B14F-4D97-AF65-F5344CB8AC3E}">
        <p14:creationId xmlns:p14="http://schemas.microsoft.com/office/powerpoint/2010/main" val="3120029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자유형 75"/>
          <p:cNvSpPr/>
          <p:nvPr/>
        </p:nvSpPr>
        <p:spPr>
          <a:xfrm>
            <a:off x="0" y="203200"/>
            <a:ext cx="12192000" cy="6701515"/>
          </a:xfrm>
          <a:custGeom>
            <a:avLst/>
            <a:gdLst>
              <a:gd name="connsiteX0" fmla="*/ 11724318 w 12192000"/>
              <a:gd name="connsiteY0" fmla="*/ 239576 h 6701515"/>
              <a:gd name="connsiteX1" fmla="*/ 11565568 w 12192000"/>
              <a:gd name="connsiteY1" fmla="*/ 398326 h 6701515"/>
              <a:gd name="connsiteX2" fmla="*/ 11724318 w 12192000"/>
              <a:gd name="connsiteY2" fmla="*/ 557076 h 6701515"/>
              <a:gd name="connsiteX3" fmla="*/ 11883068 w 12192000"/>
              <a:gd name="connsiteY3" fmla="*/ 398326 h 6701515"/>
              <a:gd name="connsiteX4" fmla="*/ 11724318 w 12192000"/>
              <a:gd name="connsiteY4" fmla="*/ 239576 h 6701515"/>
              <a:gd name="connsiteX5" fmla="*/ 428306 w 12192000"/>
              <a:gd name="connsiteY5" fmla="*/ 239576 h 6701515"/>
              <a:gd name="connsiteX6" fmla="*/ 269556 w 12192000"/>
              <a:gd name="connsiteY6" fmla="*/ 398326 h 6701515"/>
              <a:gd name="connsiteX7" fmla="*/ 428306 w 12192000"/>
              <a:gd name="connsiteY7" fmla="*/ 557076 h 6701515"/>
              <a:gd name="connsiteX8" fmla="*/ 587056 w 12192000"/>
              <a:gd name="connsiteY8" fmla="*/ 398326 h 6701515"/>
              <a:gd name="connsiteX9" fmla="*/ 428306 w 12192000"/>
              <a:gd name="connsiteY9" fmla="*/ 239576 h 6701515"/>
              <a:gd name="connsiteX10" fmla="*/ 374749 w 12192000"/>
              <a:gd name="connsiteY10" fmla="*/ 0 h 6701515"/>
              <a:gd name="connsiteX11" fmla="*/ 11817251 w 12192000"/>
              <a:gd name="connsiteY11" fmla="*/ 0 h 6701515"/>
              <a:gd name="connsiteX12" fmla="*/ 12192000 w 12192000"/>
              <a:gd name="connsiteY12" fmla="*/ 374749 h 6701515"/>
              <a:gd name="connsiteX13" fmla="*/ 12192000 w 12192000"/>
              <a:gd name="connsiteY13" fmla="*/ 6701515 h 6701515"/>
              <a:gd name="connsiteX14" fmla="*/ 0 w 12192000"/>
              <a:gd name="connsiteY14" fmla="*/ 6701515 h 6701515"/>
              <a:gd name="connsiteX15" fmla="*/ 0 w 12192000"/>
              <a:gd name="connsiteY15" fmla="*/ 6529776 h 6701515"/>
              <a:gd name="connsiteX16" fmla="*/ 0 w 12192000"/>
              <a:gd name="connsiteY16" fmla="*/ 5809819 h 6701515"/>
              <a:gd name="connsiteX17" fmla="*/ 0 w 12192000"/>
              <a:gd name="connsiteY17" fmla="*/ 5165167 h 6701515"/>
              <a:gd name="connsiteX18" fmla="*/ 0 w 12192000"/>
              <a:gd name="connsiteY18" fmla="*/ 3350757 h 6701515"/>
              <a:gd name="connsiteX19" fmla="*/ 0 w 12192000"/>
              <a:gd name="connsiteY19" fmla="*/ 374749 h 6701515"/>
              <a:gd name="connsiteX20" fmla="*/ 374749 w 12192000"/>
              <a:gd name="connsiteY20" fmla="*/ 0 h 67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0" h="6701515">
                <a:moveTo>
                  <a:pt x="11724318" y="239576"/>
                </a:moveTo>
                <a:cubicBezTo>
                  <a:pt x="11636643" y="239576"/>
                  <a:pt x="11565568" y="310651"/>
                  <a:pt x="11565568" y="398326"/>
                </a:cubicBezTo>
                <a:cubicBezTo>
                  <a:pt x="11565568" y="486001"/>
                  <a:pt x="11636643" y="557076"/>
                  <a:pt x="11724318" y="557076"/>
                </a:cubicBezTo>
                <a:cubicBezTo>
                  <a:pt x="11811993" y="557076"/>
                  <a:pt x="11883068" y="486001"/>
                  <a:pt x="11883068" y="398326"/>
                </a:cubicBezTo>
                <a:cubicBezTo>
                  <a:pt x="11883068" y="310651"/>
                  <a:pt x="11811993" y="239576"/>
                  <a:pt x="11724318" y="239576"/>
                </a:cubicBezTo>
                <a:close/>
                <a:moveTo>
                  <a:pt x="428306" y="239576"/>
                </a:moveTo>
                <a:cubicBezTo>
                  <a:pt x="340631" y="239576"/>
                  <a:pt x="269556" y="310651"/>
                  <a:pt x="269556" y="398326"/>
                </a:cubicBezTo>
                <a:cubicBezTo>
                  <a:pt x="269556" y="486001"/>
                  <a:pt x="340631" y="557076"/>
                  <a:pt x="428306" y="557076"/>
                </a:cubicBezTo>
                <a:cubicBezTo>
                  <a:pt x="515981" y="557076"/>
                  <a:pt x="587056" y="486001"/>
                  <a:pt x="587056" y="398326"/>
                </a:cubicBezTo>
                <a:cubicBezTo>
                  <a:pt x="587056" y="310651"/>
                  <a:pt x="515981" y="239576"/>
                  <a:pt x="428306" y="239576"/>
                </a:cubicBezTo>
                <a:close/>
                <a:moveTo>
                  <a:pt x="374749" y="0"/>
                </a:moveTo>
                <a:lnTo>
                  <a:pt x="11817251" y="0"/>
                </a:lnTo>
                <a:cubicBezTo>
                  <a:pt x="12024219" y="0"/>
                  <a:pt x="12192000" y="167781"/>
                  <a:pt x="12192000" y="374749"/>
                </a:cubicBezTo>
                <a:lnTo>
                  <a:pt x="12192000" y="6701515"/>
                </a:lnTo>
                <a:lnTo>
                  <a:pt x="0" y="6701515"/>
                </a:lnTo>
                <a:lnTo>
                  <a:pt x="0" y="6529776"/>
                </a:lnTo>
                <a:lnTo>
                  <a:pt x="0" y="5809819"/>
                </a:lnTo>
                <a:lnTo>
                  <a:pt x="0" y="5165167"/>
                </a:lnTo>
                <a:lnTo>
                  <a:pt x="0" y="3350757"/>
                </a:lnTo>
                <a:lnTo>
                  <a:pt x="0" y="374749"/>
                </a:lnTo>
                <a:cubicBezTo>
                  <a:pt x="0" y="167781"/>
                  <a:pt x="167781" y="0"/>
                  <a:pt x="374749" y="0"/>
                </a:cubicBezTo>
                <a:close/>
              </a:path>
            </a:pathLst>
          </a:custGeom>
          <a:pattFill prst="lgGrid">
            <a:fgClr>
              <a:srgbClr val="669E6D"/>
            </a:fgClr>
            <a:bgClr>
              <a:srgbClr val="5D9263"/>
            </a:bgClr>
          </a:pattFill>
          <a:ln>
            <a:noFill/>
          </a:ln>
          <a:effectLst>
            <a:outerShdw dist="63500" dir="16200000" rotWithShape="0">
              <a:srgbClr val="52805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7" name="그룹 306"/>
          <p:cNvGrpSpPr/>
          <p:nvPr/>
        </p:nvGrpSpPr>
        <p:grpSpPr>
          <a:xfrm>
            <a:off x="703297" y="845185"/>
            <a:ext cx="10874030" cy="6012815"/>
            <a:chOff x="658985" y="875977"/>
            <a:chExt cx="10874030" cy="601281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58985" y="1101906"/>
              <a:ext cx="10874030" cy="5570889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dist="50800" dir="16200000" algn="tl" rotWithShape="0">
                <a:schemeClr val="tx1">
                  <a:lumMod val="75000"/>
                  <a:lumOff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5" name="그룹 304"/>
            <p:cNvGrpSpPr/>
            <p:nvPr/>
          </p:nvGrpSpPr>
          <p:grpSpPr>
            <a:xfrm>
              <a:off x="1238092" y="875977"/>
              <a:ext cx="9713112" cy="208380"/>
              <a:chOff x="1238092" y="1209352"/>
              <a:chExt cx="9713112" cy="208380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12380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617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5057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15294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7734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17971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20411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20648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23088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23325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25765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26002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28442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28679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1119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31356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33796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34033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36473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>
                <a:off x="36710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39150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39387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41827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>
                <a:off x="42064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45039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47409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71808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474178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>
                <a:off x="498578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500948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25347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>
                <a:off x="527717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52116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554486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78885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581255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605654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>
                <a:off x="608024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632424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>
                <a:off x="634794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659193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661563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685962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688332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712731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715101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739500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741870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66270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768640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793039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795409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819808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822178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846577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848947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873346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875716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900116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902486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926885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929255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53654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956024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9804236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9827936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0071928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10095628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>
                <a:off x="10339620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10363320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10607312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10631012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0875004" y="1300892"/>
                <a:ext cx="762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0898704" y="12093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1228567" y="6672992"/>
              <a:ext cx="9713112" cy="215800"/>
              <a:chOff x="1228567" y="5225192"/>
              <a:chExt cx="9713112" cy="2158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2285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12522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4962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5199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>
                <a:off x="17639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>
                <a:off x="17876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20316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20553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993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23230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25670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25907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>
                <a:off x="28347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>
                <a:off x="28584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31024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1261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33701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33938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/>
              <p:cNvSpPr/>
              <p:nvPr/>
            </p:nvSpPr>
            <p:spPr>
              <a:xfrm>
                <a:off x="36377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/>
              <p:cNvSpPr/>
              <p:nvPr/>
            </p:nvSpPr>
            <p:spPr>
              <a:xfrm>
                <a:off x="36614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/>
              <p:cNvSpPr/>
              <p:nvPr/>
            </p:nvSpPr>
            <p:spPr>
              <a:xfrm>
                <a:off x="39054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직사각형 251"/>
              <p:cNvSpPr/>
              <p:nvPr/>
            </p:nvSpPr>
            <p:spPr>
              <a:xfrm>
                <a:off x="39291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/>
              <p:cNvSpPr/>
              <p:nvPr/>
            </p:nvSpPr>
            <p:spPr>
              <a:xfrm>
                <a:off x="41731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직사각형 253"/>
              <p:cNvSpPr/>
              <p:nvPr/>
            </p:nvSpPr>
            <p:spPr>
              <a:xfrm>
                <a:off x="41968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직사각형 254"/>
              <p:cNvSpPr/>
              <p:nvPr/>
            </p:nvSpPr>
            <p:spPr>
              <a:xfrm>
                <a:off x="444087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46457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70856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/>
              <p:cNvSpPr/>
              <p:nvPr/>
            </p:nvSpPr>
            <p:spPr>
              <a:xfrm>
                <a:off x="473226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/>
              <p:cNvSpPr/>
              <p:nvPr/>
            </p:nvSpPr>
            <p:spPr>
              <a:xfrm>
                <a:off x="497625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499995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524394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526764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>
                <a:off x="551163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>
                <a:off x="553533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577933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580303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>
                <a:off x="604702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607072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631471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633841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658240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660610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685009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687379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711779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14149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738548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740918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765317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767687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792086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794456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818855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821225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845625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847995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72394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874764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899163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901533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925932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928302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52701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955071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9794711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9818411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10062403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10086103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0330095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10353795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10597787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10621487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10865479" y="5225192"/>
                <a:ext cx="76200" cy="11684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10889179" y="5324152"/>
                <a:ext cx="28800" cy="1168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09A0075-DD93-4E19-9F71-6501874432AA}"/>
              </a:ext>
            </a:extLst>
          </p:cNvPr>
          <p:cNvSpPr txBox="1"/>
          <p:nvPr/>
        </p:nvSpPr>
        <p:spPr>
          <a:xfrm>
            <a:off x="614673" y="156095"/>
            <a:ext cx="7597586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  <a:cs typeface="함초롬돋움" panose="020B0604000101010101" pitchFamily="50" charset="-127"/>
              </a:rPr>
              <a:t>주요 기능 및 전체 시스템 구성</a:t>
            </a:r>
            <a:endParaRPr lang="en-US" altLang="ko-KR" sz="14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7864DB7-EDFC-412B-9CFD-4D752AC62429}"/>
              </a:ext>
            </a:extLst>
          </p:cNvPr>
          <p:cNvSpPr txBox="1"/>
          <p:nvPr/>
        </p:nvSpPr>
        <p:spPr>
          <a:xfrm>
            <a:off x="1626296" y="1643181"/>
            <a:ext cx="910152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&lt; </a:t>
            </a:r>
            <a:r>
              <a:rPr lang="ko-KR" altLang="en-US" sz="40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디바이스 </a:t>
            </a:r>
            <a:r>
              <a:rPr lang="en-US" altLang="ko-KR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(Arduino) </a:t>
            </a:r>
            <a:r>
              <a:rPr lang="en-US" altLang="ko-KR" sz="4000" b="1" dirty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endParaRPr lang="ko-KR" altLang="en-US" sz="3600" dirty="0">
              <a:solidFill>
                <a:srgbClr val="FFFF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로터리 </a:t>
            </a:r>
            <a:r>
              <a:rPr lang="ko-KR" altLang="en-US" sz="3600" dirty="0" err="1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엔코더의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 회전 수</a:t>
            </a:r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둘레의 길이를 </a:t>
            </a:r>
            <a:endParaRPr lang="en-US" altLang="ko-KR" sz="36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이용해 길이 값 측정</a:t>
            </a:r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ko-KR" altLang="en-US" sz="36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블루투스 통신을 통해 </a:t>
            </a:r>
            <a:endParaRPr lang="en-US" altLang="ko-KR" sz="36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안드로이드 </a:t>
            </a:r>
            <a:r>
              <a:rPr lang="en-US" altLang="ko-KR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App</a:t>
            </a:r>
            <a:r>
              <a:rPr lang="ko-KR" altLang="en-US" sz="36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에 접근 및 데이터 전송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 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1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2716</Words>
  <Application>Microsoft Office PowerPoint</Application>
  <PresentationFormat>와이드스크린</PresentationFormat>
  <Paragraphs>331</Paragraphs>
  <Slides>38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08서울남산체 EB</vt:lpstr>
      <vt:lpstr>a바른생각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유 혜진</cp:lastModifiedBy>
  <cp:revision>1919</cp:revision>
  <dcterms:created xsi:type="dcterms:W3CDTF">2019-06-05T05:22:16Z</dcterms:created>
  <dcterms:modified xsi:type="dcterms:W3CDTF">2020-06-29T08:35:40Z</dcterms:modified>
</cp:coreProperties>
</file>